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 id="2147483775" r:id="rId2"/>
  </p:sldMasterIdLst>
  <p:notesMasterIdLst>
    <p:notesMasterId r:id="rId86"/>
  </p:notesMasterIdLst>
  <p:sldIdLst>
    <p:sldId id="714" r:id="rId3"/>
    <p:sldId id="715" r:id="rId4"/>
    <p:sldId id="716" r:id="rId5"/>
    <p:sldId id="717" r:id="rId6"/>
    <p:sldId id="718" r:id="rId7"/>
    <p:sldId id="629" r:id="rId8"/>
    <p:sldId id="630" r:id="rId9"/>
    <p:sldId id="631" r:id="rId10"/>
    <p:sldId id="632" r:id="rId11"/>
    <p:sldId id="633" r:id="rId12"/>
    <p:sldId id="634" r:id="rId13"/>
    <p:sldId id="635" r:id="rId14"/>
    <p:sldId id="636" r:id="rId15"/>
    <p:sldId id="637" r:id="rId16"/>
    <p:sldId id="638" r:id="rId17"/>
    <p:sldId id="639" r:id="rId18"/>
    <p:sldId id="640" r:id="rId19"/>
    <p:sldId id="641" r:id="rId20"/>
    <p:sldId id="642" r:id="rId21"/>
    <p:sldId id="643" r:id="rId22"/>
    <p:sldId id="644" r:id="rId23"/>
    <p:sldId id="645" r:id="rId24"/>
    <p:sldId id="646" r:id="rId25"/>
    <p:sldId id="647" r:id="rId26"/>
    <p:sldId id="648" r:id="rId27"/>
    <p:sldId id="649" r:id="rId28"/>
    <p:sldId id="650" r:id="rId29"/>
    <p:sldId id="651" r:id="rId30"/>
    <p:sldId id="652" r:id="rId31"/>
    <p:sldId id="653" r:id="rId32"/>
    <p:sldId id="654" r:id="rId33"/>
    <p:sldId id="655" r:id="rId34"/>
    <p:sldId id="656" r:id="rId35"/>
    <p:sldId id="657" r:id="rId36"/>
    <p:sldId id="658" r:id="rId37"/>
    <p:sldId id="659" r:id="rId38"/>
    <p:sldId id="660" r:id="rId39"/>
    <p:sldId id="661" r:id="rId40"/>
    <p:sldId id="662" r:id="rId41"/>
    <p:sldId id="663" r:id="rId42"/>
    <p:sldId id="664" r:id="rId43"/>
    <p:sldId id="665" r:id="rId44"/>
    <p:sldId id="666" r:id="rId45"/>
    <p:sldId id="719" r:id="rId46"/>
    <p:sldId id="720" r:id="rId47"/>
    <p:sldId id="721" r:id="rId48"/>
    <p:sldId id="722" r:id="rId49"/>
    <p:sldId id="723" r:id="rId50"/>
    <p:sldId id="724" r:id="rId51"/>
    <p:sldId id="725" r:id="rId52"/>
    <p:sldId id="726" r:id="rId53"/>
    <p:sldId id="727" r:id="rId54"/>
    <p:sldId id="728" r:id="rId55"/>
    <p:sldId id="729" r:id="rId56"/>
    <p:sldId id="730" r:id="rId57"/>
    <p:sldId id="731" r:id="rId58"/>
    <p:sldId id="732" r:id="rId59"/>
    <p:sldId id="733" r:id="rId60"/>
    <p:sldId id="734" r:id="rId61"/>
    <p:sldId id="735" r:id="rId62"/>
    <p:sldId id="736" r:id="rId63"/>
    <p:sldId id="737" r:id="rId64"/>
    <p:sldId id="738" r:id="rId65"/>
    <p:sldId id="739" r:id="rId66"/>
    <p:sldId id="740" r:id="rId67"/>
    <p:sldId id="741" r:id="rId68"/>
    <p:sldId id="742" r:id="rId69"/>
    <p:sldId id="743" r:id="rId70"/>
    <p:sldId id="744" r:id="rId71"/>
    <p:sldId id="745" r:id="rId72"/>
    <p:sldId id="746" r:id="rId73"/>
    <p:sldId id="747" r:id="rId74"/>
    <p:sldId id="748" r:id="rId75"/>
    <p:sldId id="749" r:id="rId76"/>
    <p:sldId id="750" r:id="rId77"/>
    <p:sldId id="751" r:id="rId78"/>
    <p:sldId id="752" r:id="rId79"/>
    <p:sldId id="753" r:id="rId80"/>
    <p:sldId id="754" r:id="rId81"/>
    <p:sldId id="755" r:id="rId82"/>
    <p:sldId id="756" r:id="rId83"/>
    <p:sldId id="757" r:id="rId84"/>
    <p:sldId id="758" r:id="rId85"/>
  </p:sldIdLst>
  <p:sldSz cx="9144000" cy="6858000" type="screen4x3"/>
  <p:notesSz cx="6797675" cy="9874250"/>
  <p:defaultTextStyle>
    <a:defPPr>
      <a:defRPr lang="en-US"/>
    </a:defPPr>
    <a:lvl1pPr algn="l" rtl="0" fontAlgn="base">
      <a:spcBef>
        <a:spcPct val="0"/>
      </a:spcBef>
      <a:spcAft>
        <a:spcPct val="0"/>
      </a:spcAft>
      <a:defRPr kern="1200">
        <a:solidFill>
          <a:schemeClr val="tx1"/>
        </a:solidFill>
        <a:latin typeface="Lucida Console" pitchFamily="49" charset="0"/>
        <a:ea typeface="+mn-ea"/>
        <a:cs typeface="+mn-cs"/>
      </a:defRPr>
    </a:lvl1pPr>
    <a:lvl2pPr marL="457200" algn="l" rtl="0" fontAlgn="base">
      <a:spcBef>
        <a:spcPct val="0"/>
      </a:spcBef>
      <a:spcAft>
        <a:spcPct val="0"/>
      </a:spcAft>
      <a:defRPr kern="1200">
        <a:solidFill>
          <a:schemeClr val="tx1"/>
        </a:solidFill>
        <a:latin typeface="Lucida Console" pitchFamily="49" charset="0"/>
        <a:ea typeface="+mn-ea"/>
        <a:cs typeface="+mn-cs"/>
      </a:defRPr>
    </a:lvl2pPr>
    <a:lvl3pPr marL="914400" algn="l" rtl="0" fontAlgn="base">
      <a:spcBef>
        <a:spcPct val="0"/>
      </a:spcBef>
      <a:spcAft>
        <a:spcPct val="0"/>
      </a:spcAft>
      <a:defRPr kern="1200">
        <a:solidFill>
          <a:schemeClr val="tx1"/>
        </a:solidFill>
        <a:latin typeface="Lucida Console" pitchFamily="49" charset="0"/>
        <a:ea typeface="+mn-ea"/>
        <a:cs typeface="+mn-cs"/>
      </a:defRPr>
    </a:lvl3pPr>
    <a:lvl4pPr marL="1371600" algn="l" rtl="0" fontAlgn="base">
      <a:spcBef>
        <a:spcPct val="0"/>
      </a:spcBef>
      <a:spcAft>
        <a:spcPct val="0"/>
      </a:spcAft>
      <a:defRPr kern="1200">
        <a:solidFill>
          <a:schemeClr val="tx1"/>
        </a:solidFill>
        <a:latin typeface="Lucida Console" pitchFamily="49" charset="0"/>
        <a:ea typeface="+mn-ea"/>
        <a:cs typeface="+mn-cs"/>
      </a:defRPr>
    </a:lvl4pPr>
    <a:lvl5pPr marL="1828800" algn="l" rtl="0" fontAlgn="base">
      <a:spcBef>
        <a:spcPct val="0"/>
      </a:spcBef>
      <a:spcAft>
        <a:spcPct val="0"/>
      </a:spcAft>
      <a:defRPr kern="1200">
        <a:solidFill>
          <a:schemeClr val="tx1"/>
        </a:solidFill>
        <a:latin typeface="Lucida Console" pitchFamily="49" charset="0"/>
        <a:ea typeface="+mn-ea"/>
        <a:cs typeface="+mn-cs"/>
      </a:defRPr>
    </a:lvl5pPr>
    <a:lvl6pPr marL="2286000" algn="l" defTabSz="914400" rtl="0" eaLnBrk="1" latinLnBrk="0" hangingPunct="1">
      <a:defRPr kern="1200">
        <a:solidFill>
          <a:schemeClr val="tx1"/>
        </a:solidFill>
        <a:latin typeface="Lucida Console" pitchFamily="49" charset="0"/>
        <a:ea typeface="+mn-ea"/>
        <a:cs typeface="+mn-cs"/>
      </a:defRPr>
    </a:lvl6pPr>
    <a:lvl7pPr marL="2743200" algn="l" defTabSz="914400" rtl="0" eaLnBrk="1" latinLnBrk="0" hangingPunct="1">
      <a:defRPr kern="1200">
        <a:solidFill>
          <a:schemeClr val="tx1"/>
        </a:solidFill>
        <a:latin typeface="Lucida Console" pitchFamily="49" charset="0"/>
        <a:ea typeface="+mn-ea"/>
        <a:cs typeface="+mn-cs"/>
      </a:defRPr>
    </a:lvl7pPr>
    <a:lvl8pPr marL="3200400" algn="l" defTabSz="914400" rtl="0" eaLnBrk="1" latinLnBrk="0" hangingPunct="1">
      <a:defRPr kern="1200">
        <a:solidFill>
          <a:schemeClr val="tx1"/>
        </a:solidFill>
        <a:latin typeface="Lucida Console" pitchFamily="49" charset="0"/>
        <a:ea typeface="+mn-ea"/>
        <a:cs typeface="+mn-cs"/>
      </a:defRPr>
    </a:lvl8pPr>
    <a:lvl9pPr marL="3657600" algn="l" defTabSz="914400" rtl="0" eaLnBrk="1" latinLnBrk="0" hangingPunct="1">
      <a:defRPr kern="1200">
        <a:solidFill>
          <a:schemeClr val="tx1"/>
        </a:solidFill>
        <a:latin typeface="Lucida Console" pitchFamily="49"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99FF"/>
    <a:srgbClr val="FFCC00"/>
    <a:srgbClr val="0000FF"/>
    <a:srgbClr val="00FF00"/>
    <a:srgbClr val="FFFF00"/>
    <a:srgbClr val="FF00FF"/>
    <a:srgbClr val="00FF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94084" autoAdjust="0"/>
  </p:normalViewPr>
  <p:slideViewPr>
    <p:cSldViewPr>
      <p:cViewPr>
        <p:scale>
          <a:sx n="70" d="100"/>
          <a:sy n="70" d="100"/>
        </p:scale>
        <p:origin x="-1014" y="-205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tableStyles" Target="tableStyle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image" Target="../media/image27.wmf"/><Relationship Id="rId7" Type="http://schemas.openxmlformats.org/officeDocument/2006/relationships/image" Target="../media/image31.wmf"/><Relationship Id="rId2" Type="http://schemas.openxmlformats.org/officeDocument/2006/relationships/image" Target="../media/image26.wmf"/><Relationship Id="rId1" Type="http://schemas.openxmlformats.org/officeDocument/2006/relationships/image" Target="../media/image25.wmf"/><Relationship Id="rId6" Type="http://schemas.openxmlformats.org/officeDocument/2006/relationships/image" Target="../media/image30.wmf"/><Relationship Id="rId5" Type="http://schemas.openxmlformats.org/officeDocument/2006/relationships/image" Target="../media/image29.wmf"/><Relationship Id="rId4" Type="http://schemas.openxmlformats.org/officeDocument/2006/relationships/image" Target="../media/image2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45659"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69635" name="Rectangle 3"/>
          <p:cNvSpPr>
            <a:spLocks noGrp="1" noChangeArrowheads="1"/>
          </p:cNvSpPr>
          <p:nvPr>
            <p:ph type="dt" idx="1"/>
          </p:nvPr>
        </p:nvSpPr>
        <p:spPr bwMode="auto">
          <a:xfrm>
            <a:off x="3850443" y="0"/>
            <a:ext cx="2945659"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56324" name="Rectangle 4"/>
          <p:cNvSpPr>
            <a:spLocks noGrp="1" noRot="1" noChangeAspect="1" noChangeArrowheads="1" noTextEdit="1"/>
          </p:cNvSpPr>
          <p:nvPr>
            <p:ph type="sldImg" idx="2"/>
          </p:nvPr>
        </p:nvSpPr>
        <p:spPr bwMode="auto">
          <a:xfrm>
            <a:off x="931863" y="741363"/>
            <a:ext cx="4933950" cy="3702050"/>
          </a:xfrm>
          <a:prstGeom prst="rect">
            <a:avLst/>
          </a:prstGeom>
          <a:noFill/>
          <a:ln w="9525">
            <a:solidFill>
              <a:srgbClr val="000000"/>
            </a:solidFill>
            <a:miter lim="800000"/>
            <a:headEnd/>
            <a:tailEnd/>
          </a:ln>
        </p:spPr>
      </p:sp>
      <p:sp>
        <p:nvSpPr>
          <p:cNvPr id="69637" name="Rectangle 5"/>
          <p:cNvSpPr>
            <a:spLocks noGrp="1" noChangeArrowheads="1"/>
          </p:cNvSpPr>
          <p:nvPr>
            <p:ph type="body" sz="quarter" idx="3"/>
          </p:nvPr>
        </p:nvSpPr>
        <p:spPr bwMode="auto">
          <a:xfrm>
            <a:off x="679768" y="4690269"/>
            <a:ext cx="5438140" cy="44434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Klepnutím lze upravit styly předlohy textu.</a:t>
            </a:r>
          </a:p>
          <a:p>
            <a:pPr lvl="1"/>
            <a:r>
              <a:rPr lang="en-US" noProof="0" smtClean="0"/>
              <a:t>Druhá úroveň</a:t>
            </a:r>
          </a:p>
          <a:p>
            <a:pPr lvl="2"/>
            <a:r>
              <a:rPr lang="en-US" noProof="0" smtClean="0"/>
              <a:t>Třetí úroveň</a:t>
            </a:r>
          </a:p>
          <a:p>
            <a:pPr lvl="3"/>
            <a:r>
              <a:rPr lang="en-US" noProof="0" smtClean="0"/>
              <a:t>Čtvrtá úroveň</a:t>
            </a:r>
          </a:p>
          <a:p>
            <a:pPr lvl="4"/>
            <a:r>
              <a:rPr lang="en-US" noProof="0" smtClean="0"/>
              <a:t>Pátá úroveň</a:t>
            </a:r>
          </a:p>
        </p:txBody>
      </p:sp>
      <p:sp>
        <p:nvSpPr>
          <p:cNvPr id="69638" name="Rectangle 6"/>
          <p:cNvSpPr>
            <a:spLocks noGrp="1" noChangeArrowheads="1"/>
          </p:cNvSpPr>
          <p:nvPr>
            <p:ph type="ftr" sz="quarter" idx="4"/>
          </p:nvPr>
        </p:nvSpPr>
        <p:spPr bwMode="auto">
          <a:xfrm>
            <a:off x="0" y="9378824"/>
            <a:ext cx="2945659"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69639" name="Rectangle 7"/>
          <p:cNvSpPr>
            <a:spLocks noGrp="1" noChangeArrowheads="1"/>
          </p:cNvSpPr>
          <p:nvPr>
            <p:ph type="sldNum" sz="quarter" idx="5"/>
          </p:nvPr>
        </p:nvSpPr>
        <p:spPr bwMode="auto">
          <a:xfrm>
            <a:off x="3850443" y="9378824"/>
            <a:ext cx="2945659"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A193184A-B19B-4B8E-9E7D-76FD5B3FD12F}" type="slidenum">
              <a:rPr lang="en-US"/>
              <a:pPr>
                <a:defRPr/>
              </a:pPr>
              <a:t>‹#›</a:t>
            </a:fld>
            <a:endParaRPr lang="en-US"/>
          </a:p>
        </p:txBody>
      </p:sp>
    </p:spTree>
    <p:extLst>
      <p:ext uri="{BB962C8B-B14F-4D97-AF65-F5344CB8AC3E}">
        <p14:creationId xmlns:p14="http://schemas.microsoft.com/office/powerpoint/2010/main" val="35004420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Bidirectional path tracing is much more robust than path tracing,</a:t>
            </a:r>
            <a:r>
              <a:rPr lang="en-US" baseline="0" dirty="0" smtClean="0"/>
              <a:t> light tracing, or VPL rendering.</a:t>
            </a:r>
          </a:p>
          <a:p>
            <a:pPr>
              <a:buFont typeface="Arial" pitchFamily="34" charset="0"/>
              <a:buChar char="•"/>
            </a:pPr>
            <a:r>
              <a:rPr lang="en-US" baseline="0" dirty="0" smtClean="0"/>
              <a:t> However, it still struggles with some lighting effects, the most common of which are the </a:t>
            </a:r>
            <a:r>
              <a:rPr lang="en-US" baseline="0" dirty="0" err="1" smtClean="0"/>
              <a:t>specular</a:t>
            </a:r>
            <a:r>
              <a:rPr lang="en-US" baseline="0" dirty="0" smtClean="0"/>
              <a:t>-diffuse-</a:t>
            </a:r>
            <a:r>
              <a:rPr lang="en-US" baseline="0" dirty="0" err="1" smtClean="0"/>
              <a:t>specular</a:t>
            </a:r>
            <a:r>
              <a:rPr lang="en-US" baseline="0" dirty="0" smtClean="0"/>
              <a:t> (SDS) paths corresponding to reflected caustics – in this example the caustics at the pool bottom.</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solidFill>
                  <a:prstClr val="black"/>
                </a:solidFill>
              </a:rPr>
              <a:pPr>
                <a:defRPr/>
              </a:pPr>
              <a:t>2</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r>
              <a:rPr lang="en-US" dirty="0" smtClean="0"/>
              <a:t>We first trace one subpath from the camera and another</a:t>
            </a:r>
            <a:r>
              <a:rPr lang="en-US" baseline="0" dirty="0" smtClean="0"/>
              <a:t> one from a light source. </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58</a:t>
            </a:fld>
            <a:endParaRPr lang="bg-BG"/>
          </a:p>
        </p:txBody>
      </p:sp>
    </p:spTree>
    <p:extLst>
      <p:ext uri="{BB962C8B-B14F-4D97-AF65-F5344CB8AC3E}">
        <p14:creationId xmlns:p14="http://schemas.microsoft.com/office/powerpoint/2010/main" val="990059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r>
              <a:rPr lang="en-US" dirty="0" smtClean="0"/>
              <a:t>Now let</a:t>
            </a:r>
            <a:r>
              <a:rPr lang="en-US" baseline="0" dirty="0" smtClean="0"/>
              <a:t>’s see how we complete a full path in BPT and PM. </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59</a:t>
            </a:fld>
            <a:endParaRPr lang="bg-BG"/>
          </a:p>
        </p:txBody>
      </p:sp>
    </p:spTree>
    <p:extLst>
      <p:ext uri="{BB962C8B-B14F-4D97-AF65-F5344CB8AC3E}">
        <p14:creationId xmlns:p14="http://schemas.microsoft.com/office/powerpoint/2010/main" val="1320192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fontScale="92500" lnSpcReduction="10000"/>
              </a:bodyPr>
              <a:lstStyle/>
              <a:p>
                <a:r>
                  <a:rPr lang="en-US" dirty="0" smtClean="0"/>
                  <a:t>Bidirectional path tracing connects the </a:t>
                </a:r>
                <a:r>
                  <a:rPr lang="en-US" noProof="0" dirty="0" smtClean="0"/>
                  <a:t>subpath</a:t>
                </a:r>
                <a:r>
                  <a:rPr lang="en-US" baseline="0" dirty="0" smtClean="0"/>
                  <a:t> </a:t>
                </a:r>
                <a:r>
                  <a:rPr lang="en-US" dirty="0" smtClean="0"/>
                  <a:t>endpoints deterministically.</a:t>
                </a:r>
              </a:p>
              <a:p>
                <a:endParaRPr lang="en-US" dirty="0" smtClean="0"/>
              </a:p>
              <a:p>
                <a:r>
                  <a:rPr lang="en-US" dirty="0" smtClean="0"/>
                  <a:t>[CLICK]</a:t>
                </a:r>
                <a:r>
                  <a:rPr lang="en-US" baseline="0" dirty="0" smtClean="0"/>
                  <a:t> </a:t>
                </a:r>
                <a:r>
                  <a:rPr lang="en-US" dirty="0" smtClean="0"/>
                  <a:t>We call this technique </a:t>
                </a:r>
                <a:r>
                  <a:rPr lang="en-US" i="1" dirty="0" smtClean="0"/>
                  <a:t>vertex connection</a:t>
                </a:r>
                <a:r>
                  <a:rPr lang="en-US" dirty="0" smtClean="0"/>
                  <a:t>. </a:t>
                </a:r>
                <a:r>
                  <a:rPr lang="en-US" baseline="0" dirty="0" smtClean="0"/>
                  <a:t>The PDF of the resulting full path is well known, and is simply the product of the PDFs of two subpaths, which have been sampled independently.</a:t>
                </a:r>
                <a:endParaRPr lang="en-US" dirty="0" smtClean="0"/>
              </a:p>
              <a:p>
                <a:endParaRPr lang="en-US" dirty="0" smtClean="0"/>
              </a:p>
              <a:p>
                <a:r>
                  <a:rPr lang="en-US" dirty="0" smtClean="0"/>
                  <a:t>[CLICK]</a:t>
                </a:r>
                <a:r>
                  <a:rPr lang="en-US" baseline="0" dirty="0" smtClean="0"/>
                  <a:t> Photon mapping, on the other hand, will extend the light subpath by sampling one more vertex </a:t>
                </a:r>
                <a:r>
                  <a:rPr lang="en-US" baseline="0" dirty="0" smtClean="0">
                    <a:effectLst/>
                  </a:rPr>
                  <a:t>from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1</m:t>
                        </m:r>
                      </m:sub>
                    </m:sSub>
                  </m:oMath>
                </a14:m>
                <a:r>
                  <a:rPr lang="en-US" baseline="0" dirty="0" smtClean="0"/>
                  <a:t>, and will concatenate the two subpaths </a:t>
                </a:r>
                <a:r>
                  <a:rPr lang="en-US" baseline="0" dirty="0" smtClean="0">
                    <a:effectLst/>
                  </a:rPr>
                  <a:t>only if the “photon” hit-point </a:t>
                </a:r>
                <a14:m>
                  <m:oMath xmlns:m="http://schemas.openxmlformats.org/officeDocument/2006/math">
                    <m:sSubSup>
                      <m:sSubSupPr>
                        <m:ctrlPr>
                          <a:rPr lang="en-US" sz="1200" b="0" i="1" smtClean="0">
                            <a:effectLst/>
                            <a:latin typeface="Cambria Math"/>
                          </a:rPr>
                        </m:ctrlPr>
                      </m:sSubSupPr>
                      <m:e>
                        <m:r>
                          <m:rPr>
                            <m:nor/>
                          </m:rPr>
                          <a:rPr lang="en-US" sz="1200" b="1">
                            <a:effectLst/>
                            <a:latin typeface="Cambria Math"/>
                          </a:rPr>
                          <m:t>x</m:t>
                        </m:r>
                      </m:e>
                      <m:sub>
                        <m:r>
                          <a:rPr lang="en-US" sz="1200" b="0" i="1" smtClean="0">
                            <a:effectLst/>
                            <a:latin typeface="Cambria Math"/>
                          </a:rPr>
                          <m:t>2</m:t>
                        </m:r>
                      </m:sub>
                      <m:sup>
                        <m:r>
                          <a:rPr lang="en-US" sz="1200" b="0" i="1" smtClean="0">
                            <a:effectLst/>
                            <a:latin typeface="Cambria Math"/>
                          </a:rPr>
                          <m:t>∗</m:t>
                        </m:r>
                      </m:sup>
                    </m:sSubSup>
                    <m:r>
                      <a:rPr lang="en-US" sz="1200" b="0" i="0" smtClean="0">
                        <a:effectLst/>
                        <a:latin typeface="Cambria Math"/>
                      </a:rPr>
                      <m:t> </m:t>
                    </m:r>
                  </m:oMath>
                </a14:m>
                <a:r>
                  <a:rPr lang="en-US" baseline="0" dirty="0" smtClean="0">
                    <a:effectLst/>
                  </a:rPr>
                  <a:t> lies within a distance </a:t>
                </a:r>
                <a14:m>
                  <m:oMath xmlns:m="http://schemas.openxmlformats.org/officeDocument/2006/math">
                    <m:r>
                      <a:rPr lang="en-US" sz="1200" i="1" smtClean="0">
                        <a:effectLst/>
                        <a:latin typeface="Cambria Math"/>
                      </a:rPr>
                      <m:t>𝑟</m:t>
                    </m:r>
                  </m:oMath>
                </a14:m>
                <a:r>
                  <a:rPr lang="en-US" baseline="0" dirty="0" smtClean="0">
                    <a:effectLst/>
                  </a:rPr>
                  <a:t> from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2</m:t>
                        </m:r>
                      </m:sub>
                    </m:sSub>
                  </m:oMath>
                </a14:m>
                <a:r>
                  <a:rPr lang="en-GB" sz="1200" dirty="0" smtClean="0">
                    <a:effectLst/>
                  </a:rPr>
                  <a:t>.</a:t>
                </a:r>
              </a:p>
              <a:p>
                <a:endParaRPr lang="en-GB" sz="1200" dirty="0" smtClean="0">
                  <a:effectLst/>
                </a:endParaRPr>
              </a:p>
              <a:p>
                <a:r>
                  <a:rPr lang="en-GB" sz="1200" dirty="0" smtClean="0">
                    <a:effectLst/>
                  </a:rPr>
                  <a:t>[CLICK] We label this technique </a:t>
                </a:r>
                <a:r>
                  <a:rPr lang="en-GB" sz="1200" i="1" dirty="0" smtClean="0">
                    <a:effectLst/>
                  </a:rPr>
                  <a:t>vertex merging</a:t>
                </a:r>
                <a:r>
                  <a:rPr lang="en-GB" sz="1200" i="0" dirty="0" smtClean="0">
                    <a:effectLst/>
                  </a:rPr>
                  <a:t>, as</a:t>
                </a:r>
                <a:r>
                  <a:rPr lang="en-GB" sz="1200" i="0" baseline="0" dirty="0" smtClean="0">
                    <a:effectLst/>
                  </a:rPr>
                  <a:t> it can be intuitively thought to weld the endpoints of the two subpaths if they lie close to each other.</a:t>
                </a:r>
                <a:endParaRPr lang="en-GB" sz="1200" i="0" dirty="0" smtClean="0">
                  <a:effectLst/>
                </a:endParaRPr>
              </a:p>
              <a:p>
                <a:endParaRPr lang="en-GB" sz="1200" dirty="0" smtClean="0">
                  <a:effectLst/>
                </a:endParaRPr>
              </a:p>
              <a:p>
                <a:r>
                  <a:rPr lang="en-GB" sz="1200" dirty="0" smtClean="0">
                    <a:effectLst/>
                  </a:rPr>
                  <a:t>[CLICK] What remains is</a:t>
                </a:r>
                <a:r>
                  <a:rPr lang="en-GB" sz="1200" baseline="0" dirty="0" smtClean="0">
                    <a:effectLst/>
                  </a:rPr>
                  <a:t> to derive the PDF of the resulting full path. To do this, we can interpret the last step as establishing a regular vertex connection between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1</m:t>
                        </m:r>
                      </m:sub>
                    </m:sSub>
                  </m:oMath>
                </a14:m>
                <a:r>
                  <a:rPr lang="en-GB" sz="1200" baseline="0" dirty="0" smtClean="0">
                    <a:effectLst/>
                  </a:rPr>
                  <a:t> and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2</m:t>
                        </m:r>
                      </m:sub>
                    </m:sSub>
                  </m:oMath>
                </a14:m>
                <a:r>
                  <a:rPr lang="en-GB" sz="1200" baseline="0" dirty="0" smtClean="0">
                    <a:effectLst/>
                  </a:rPr>
                  <a:t>, but conditioning its acceptance on the random event that a vertex </a:t>
                </a:r>
                <a14:m>
                  <m:oMath xmlns:m="http://schemas.openxmlformats.org/officeDocument/2006/math">
                    <m:sSubSup>
                      <m:sSubSupPr>
                        <m:ctrlPr>
                          <a:rPr lang="en-US" sz="1200" b="0" i="1" smtClean="0">
                            <a:effectLst/>
                            <a:latin typeface="Cambria Math"/>
                          </a:rPr>
                        </m:ctrlPr>
                      </m:sSubSupPr>
                      <m:e>
                        <m:r>
                          <m:rPr>
                            <m:nor/>
                          </m:rPr>
                          <a:rPr lang="en-US" sz="1200" b="1">
                            <a:effectLst/>
                            <a:latin typeface="Cambria Math"/>
                          </a:rPr>
                          <m:t>x</m:t>
                        </m:r>
                      </m:e>
                      <m:sub>
                        <m:r>
                          <a:rPr lang="en-US" sz="1200" b="0" i="1" smtClean="0">
                            <a:effectLst/>
                            <a:latin typeface="Cambria Math"/>
                          </a:rPr>
                          <m:t>2</m:t>
                        </m:r>
                      </m:sub>
                      <m:sup>
                        <m:r>
                          <a:rPr lang="en-US" sz="1200" b="0" i="1" smtClean="0">
                            <a:effectLst/>
                            <a:latin typeface="Cambria Math"/>
                          </a:rPr>
                          <m:t>∗</m:t>
                        </m:r>
                      </m:sup>
                    </m:sSubSup>
                  </m:oMath>
                </a14:m>
                <a:r>
                  <a:rPr lang="en-GB" sz="1200" baseline="0" dirty="0" smtClean="0">
                    <a:effectLst/>
                  </a:rPr>
                  <a:t> sampled from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1</m:t>
                        </m:r>
                      </m:sub>
                    </m:sSub>
                  </m:oMath>
                </a14:m>
                <a:r>
                  <a:rPr lang="en-GB" sz="1200" baseline="0" dirty="0" smtClean="0">
                    <a:effectLst/>
                  </a:rPr>
                  <a:t> lands within a distance </a:t>
                </a:r>
                <a14:m>
                  <m:oMath xmlns:m="http://schemas.openxmlformats.org/officeDocument/2006/math">
                    <m:r>
                      <a:rPr lang="en-US" sz="1200" i="1" smtClean="0">
                        <a:effectLst/>
                        <a:latin typeface="Cambria Math"/>
                      </a:rPr>
                      <m:t>𝑟</m:t>
                    </m:r>
                  </m:oMath>
                </a14:m>
                <a:r>
                  <a:rPr lang="en-GB" sz="1200" baseline="0" dirty="0" smtClean="0">
                    <a:effectLst/>
                  </a:rPr>
                  <a:t> to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2</m:t>
                        </m:r>
                      </m:sub>
                    </m:sSub>
                  </m:oMath>
                </a14:m>
                <a:r>
                  <a:rPr lang="en-GB" sz="1200" baseline="0" dirty="0" smtClean="0">
                    <a:effectLst/>
                  </a:rPr>
                  <a:t>. The </a:t>
                </a:r>
                <a:r>
                  <a:rPr lang="en-GB" sz="1200" dirty="0" smtClean="0">
                    <a:effectLst/>
                  </a:rPr>
                  <a:t>full path PDF is then again the product of the subpath</a:t>
                </a:r>
                <a:r>
                  <a:rPr lang="en-GB" sz="1200" baseline="0" dirty="0" smtClean="0">
                    <a:effectLst/>
                  </a:rPr>
                  <a:t> PDFs</a:t>
                </a:r>
                <a:r>
                  <a:rPr lang="en-GB" sz="1200" dirty="0" smtClean="0">
                    <a:effectLst/>
                  </a:rPr>
                  <a:t>,</a:t>
                </a:r>
                <a:r>
                  <a:rPr lang="en-GB" sz="1200" baseline="0" dirty="0" smtClean="0">
                    <a:effectLst/>
                  </a:rPr>
                  <a:t> but in addition multiplied by the probability of sampling the point </a:t>
                </a:r>
                <a14:m>
                  <m:oMath xmlns:m="http://schemas.openxmlformats.org/officeDocument/2006/math">
                    <m:sSubSup>
                      <m:sSubSupPr>
                        <m:ctrlPr>
                          <a:rPr lang="en-US" sz="1200" b="0" i="1" smtClean="0">
                            <a:effectLst/>
                            <a:latin typeface="Cambria Math"/>
                          </a:rPr>
                        </m:ctrlPr>
                      </m:sSubSupPr>
                      <m:e>
                        <m:r>
                          <m:rPr>
                            <m:nor/>
                          </m:rPr>
                          <a:rPr lang="en-US" sz="1200" b="1">
                            <a:effectLst/>
                            <a:latin typeface="Cambria Math"/>
                          </a:rPr>
                          <m:t>x</m:t>
                        </m:r>
                      </m:e>
                      <m:sub>
                        <m:r>
                          <a:rPr lang="en-US" sz="1200" b="0" i="1" smtClean="0">
                            <a:effectLst/>
                            <a:latin typeface="Cambria Math"/>
                          </a:rPr>
                          <m:t>2</m:t>
                        </m:r>
                      </m:sub>
                      <m:sup>
                        <m:r>
                          <a:rPr lang="en-US" sz="1200" b="0" i="1" smtClean="0">
                            <a:effectLst/>
                            <a:latin typeface="Cambria Math"/>
                          </a:rPr>
                          <m:t>∗</m:t>
                        </m:r>
                      </m:sup>
                    </m:sSubSup>
                  </m:oMath>
                </a14:m>
                <a:r>
                  <a:rPr lang="en-GB" sz="1200" dirty="0" smtClean="0">
                    <a:effectLst/>
                  </a:rPr>
                  <a:t> within a distance </a:t>
                </a:r>
                <a14:m>
                  <m:oMath xmlns:m="http://schemas.openxmlformats.org/officeDocument/2006/math">
                    <m:r>
                      <a:rPr lang="en-US" sz="1200" i="1" smtClean="0">
                        <a:effectLst/>
                        <a:latin typeface="Cambria Math"/>
                      </a:rPr>
                      <m:t>𝑟</m:t>
                    </m:r>
                  </m:oMath>
                </a14:m>
                <a:r>
                  <a:rPr lang="en-GB" sz="1200" dirty="0" smtClean="0">
                    <a:effectLst/>
                  </a:rPr>
                  <a:t> of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2</m:t>
                        </m:r>
                      </m:sub>
                    </m:sSub>
                  </m:oMath>
                </a14:m>
                <a:r>
                  <a:rPr lang="en-GB" sz="1200" dirty="0" smtClean="0">
                    <a:effectLst/>
                  </a:rPr>
                  <a:t>. This acceptance probability</a:t>
                </a:r>
                <a:r>
                  <a:rPr lang="en-GB" sz="1200" baseline="0" dirty="0" smtClean="0">
                    <a:effectLst/>
                  </a:rPr>
                  <a:t> is equal to the integral of the PDF of </a:t>
                </a:r>
                <a14:m>
                  <m:oMath xmlns:m="http://schemas.openxmlformats.org/officeDocument/2006/math">
                    <m:sSubSup>
                      <m:sSubSupPr>
                        <m:ctrlPr>
                          <a:rPr lang="en-US" sz="1200" b="0" i="1" smtClean="0">
                            <a:effectLst/>
                            <a:latin typeface="Cambria Math"/>
                          </a:rPr>
                        </m:ctrlPr>
                      </m:sSubSupPr>
                      <m:e>
                        <m:r>
                          <m:rPr>
                            <m:nor/>
                          </m:rPr>
                          <a:rPr lang="en-US" sz="1200" b="1">
                            <a:effectLst/>
                            <a:latin typeface="Cambria Math"/>
                          </a:rPr>
                          <m:t>x</m:t>
                        </m:r>
                      </m:e>
                      <m:sub>
                        <m:r>
                          <a:rPr lang="en-US" sz="1200" b="0" i="1" smtClean="0">
                            <a:effectLst/>
                            <a:latin typeface="Cambria Math"/>
                          </a:rPr>
                          <m:t>2</m:t>
                        </m:r>
                      </m:sub>
                      <m:sup>
                        <m:r>
                          <a:rPr lang="en-US" sz="1200" b="0" i="1" smtClean="0">
                            <a:effectLst/>
                            <a:latin typeface="Cambria Math"/>
                          </a:rPr>
                          <m:t>∗</m:t>
                        </m:r>
                      </m:sup>
                    </m:sSubSup>
                  </m:oMath>
                </a14:m>
                <a:r>
                  <a:rPr lang="en-GB" sz="1200" baseline="0" dirty="0" smtClean="0">
                    <a:effectLst/>
                  </a:rPr>
                  <a:t> over the </a:t>
                </a:r>
                <a14:m>
                  <m:oMath xmlns:m="http://schemas.openxmlformats.org/officeDocument/2006/math">
                    <m:r>
                      <a:rPr lang="en-US" sz="1200" i="1" smtClean="0">
                        <a:effectLst/>
                        <a:latin typeface="Cambria Math"/>
                      </a:rPr>
                      <m:t>𝑟</m:t>
                    </m:r>
                  </m:oMath>
                </a14:m>
                <a:r>
                  <a:rPr lang="en-GB" sz="1200" baseline="0" dirty="0" smtClean="0">
                    <a:effectLst/>
                  </a:rPr>
                  <a:t>-</a:t>
                </a:r>
                <a:r>
                  <a:rPr lang="en-US" sz="1200" baseline="0" noProof="0" dirty="0" smtClean="0">
                    <a:effectLst/>
                  </a:rPr>
                  <a:t>neighborhood</a:t>
                </a:r>
                <a:r>
                  <a:rPr lang="en-GB" sz="1200" baseline="0" dirty="0" smtClean="0">
                    <a:effectLst/>
                  </a:rPr>
                  <a:t> of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1</m:t>
                        </m:r>
                      </m:sub>
                    </m:sSub>
                  </m:oMath>
                </a14:m>
                <a:r>
                  <a:rPr lang="en-GB" sz="1200" baseline="0" dirty="0" smtClean="0">
                    <a:effectLst/>
                  </a:rPr>
                  <a:t>.</a:t>
                </a:r>
              </a:p>
              <a:p>
                <a:endParaRPr lang="en-GB" sz="1200" baseline="0" dirty="0" smtClean="0">
                  <a:effectLst/>
                </a:endParaRPr>
              </a:p>
              <a:p>
                <a:r>
                  <a:rPr lang="en-GB" sz="1200" dirty="0" smtClean="0">
                    <a:effectLst/>
                  </a:rPr>
                  <a:t>[CLICK] Under the reasonable assumptions</a:t>
                </a:r>
                <a:r>
                  <a:rPr lang="en-GB" sz="1200" baseline="0" dirty="0" smtClean="0">
                    <a:effectLst/>
                  </a:rPr>
                  <a:t> that</a:t>
                </a:r>
                <a:r>
                  <a:rPr lang="en-GB" sz="1200" dirty="0" smtClean="0">
                    <a:effectLst/>
                  </a:rPr>
                  <a:t> the surface around</a:t>
                </a:r>
                <a:r>
                  <a:rPr lang="en-GB" sz="1200" baseline="0" dirty="0" smtClean="0">
                    <a:effectLst/>
                  </a:rPr>
                  <a:t>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1</m:t>
                        </m:r>
                      </m:sub>
                    </m:sSub>
                  </m:oMath>
                </a14:m>
                <a:r>
                  <a:rPr lang="en-GB" sz="1200" dirty="0" smtClean="0">
                    <a:effectLst/>
                  </a:rPr>
                  <a:t> is locally flat</a:t>
                </a:r>
                <a:r>
                  <a:rPr lang="en-GB" sz="1200" baseline="0" dirty="0" smtClean="0">
                    <a:effectLst/>
                  </a:rPr>
                  <a:t>, i.e. that </a:t>
                </a:r>
                <a:r>
                  <a:rPr lang="en-US" sz="1200" baseline="0" dirty="0" smtClean="0">
                    <a:effectLst/>
                  </a:rPr>
                  <a:t>this neighborhood</a:t>
                </a:r>
                <a:r>
                  <a:rPr lang="en-GB" sz="1200" dirty="0" smtClean="0">
                    <a:effectLst/>
                  </a:rPr>
                  <a:t> is a disk, and that the density of</a:t>
                </a:r>
                <a:r>
                  <a:rPr lang="en-GB" sz="1200" baseline="0" dirty="0" smtClean="0">
                    <a:effectLst/>
                  </a:rPr>
                  <a:t> </a:t>
                </a:r>
                <a14:m>
                  <m:oMath xmlns:m="http://schemas.openxmlformats.org/officeDocument/2006/math">
                    <m:sSubSup>
                      <m:sSubSupPr>
                        <m:ctrlPr>
                          <a:rPr lang="en-US" sz="1200" b="0" i="1" smtClean="0">
                            <a:effectLst/>
                            <a:latin typeface="Cambria Math"/>
                          </a:rPr>
                        </m:ctrlPr>
                      </m:sSubSupPr>
                      <m:e>
                        <m:r>
                          <m:rPr>
                            <m:nor/>
                          </m:rPr>
                          <a:rPr lang="en-US" sz="1200" b="1">
                            <a:effectLst/>
                            <a:latin typeface="Cambria Math"/>
                          </a:rPr>
                          <m:t>x</m:t>
                        </m:r>
                      </m:e>
                      <m:sub>
                        <m:r>
                          <a:rPr lang="en-US" sz="1200" b="0" i="1" smtClean="0">
                            <a:effectLst/>
                            <a:latin typeface="Cambria Math"/>
                          </a:rPr>
                          <m:t>2</m:t>
                        </m:r>
                      </m:sub>
                      <m:sup>
                        <m:r>
                          <a:rPr lang="en-US" sz="1200" b="0" i="1" smtClean="0">
                            <a:effectLst/>
                            <a:latin typeface="Cambria Math"/>
                          </a:rPr>
                          <m:t>∗</m:t>
                        </m:r>
                      </m:sup>
                    </m:sSubSup>
                  </m:oMath>
                </a14:m>
                <a:r>
                  <a:rPr lang="en-GB" sz="1200" dirty="0" smtClean="0">
                    <a:effectLst/>
                  </a:rPr>
                  <a:t> is constant inside this disc, the</a:t>
                </a:r>
                <a:r>
                  <a:rPr lang="en-GB" sz="1200" baseline="0" dirty="0" smtClean="0">
                    <a:effectLst/>
                  </a:rPr>
                  <a:t> integral</a:t>
                </a:r>
                <a:r>
                  <a:rPr lang="en-GB" sz="1200" dirty="0" smtClean="0">
                    <a:effectLst/>
                  </a:rPr>
                  <a:t> can be well approximated by the PDF of the actual point </a:t>
                </a:r>
                <a14:m>
                  <m:oMath xmlns:m="http://schemas.openxmlformats.org/officeDocument/2006/math">
                    <m:sSubSup>
                      <m:sSubSupPr>
                        <m:ctrlPr>
                          <a:rPr lang="en-US" sz="1200" b="0" i="1" smtClean="0">
                            <a:effectLst/>
                            <a:latin typeface="Cambria Math"/>
                          </a:rPr>
                        </m:ctrlPr>
                      </m:sSubSupPr>
                      <m:e>
                        <m:r>
                          <m:rPr>
                            <m:nor/>
                          </m:rPr>
                          <a:rPr lang="en-US" sz="1200" b="1">
                            <a:effectLst/>
                            <a:latin typeface="Cambria Math"/>
                          </a:rPr>
                          <m:t>x</m:t>
                        </m:r>
                      </m:e>
                      <m:sub>
                        <m:r>
                          <a:rPr lang="en-US" sz="1200" b="0" i="1" smtClean="0">
                            <a:effectLst/>
                            <a:latin typeface="Cambria Math"/>
                          </a:rPr>
                          <m:t>2</m:t>
                        </m:r>
                      </m:sub>
                      <m:sup>
                        <m:r>
                          <a:rPr lang="en-US" sz="1200" b="0" i="1" smtClean="0">
                            <a:effectLst/>
                            <a:latin typeface="Cambria Math"/>
                          </a:rPr>
                          <m:t>∗</m:t>
                        </m:r>
                      </m:sup>
                    </m:sSubSup>
                  </m:oMath>
                </a14:m>
                <a:r>
                  <a:rPr lang="en-GB" sz="1200" dirty="0" smtClean="0">
                    <a:effectLst/>
                  </a:rPr>
                  <a:t> we have sampled, multiplied by the disc area</a:t>
                </a:r>
                <a:r>
                  <a:rPr lang="en-GB" sz="1200" baseline="0" dirty="0" smtClean="0">
                    <a:effectLst/>
                  </a:rPr>
                  <a:t> </a:t>
                </a:r>
                <a14:m>
                  <m:oMath xmlns:m="http://schemas.openxmlformats.org/officeDocument/2006/math">
                    <m:r>
                      <a:rPr lang="en-US" sz="1200" b="0" i="1" baseline="0" smtClean="0">
                        <a:effectLst/>
                        <a:latin typeface="Cambria Math"/>
                      </a:rPr>
                      <m:t>𝜋</m:t>
                    </m:r>
                    <m:sSup>
                      <m:sSupPr>
                        <m:ctrlPr>
                          <a:rPr lang="en-US" sz="1200" b="0" i="1" baseline="0" smtClean="0">
                            <a:effectLst/>
                            <a:latin typeface="Cambria Math"/>
                          </a:rPr>
                        </m:ctrlPr>
                      </m:sSupPr>
                      <m:e>
                        <m:r>
                          <a:rPr lang="en-US" sz="1200" b="0" i="1" baseline="0" smtClean="0">
                            <a:effectLst/>
                            <a:latin typeface="Cambria Math"/>
                          </a:rPr>
                          <m:t>𝑟</m:t>
                        </m:r>
                      </m:e>
                      <m:sup>
                        <m:r>
                          <a:rPr lang="en-US" sz="1200" b="0" i="1" baseline="0" smtClean="0">
                            <a:effectLst/>
                            <a:latin typeface="Cambria Math"/>
                          </a:rPr>
                          <m:t>2</m:t>
                        </m:r>
                      </m:sup>
                    </m:sSup>
                  </m:oMath>
                </a14:m>
                <a:r>
                  <a:rPr lang="en-GB" sz="1200" dirty="0" smtClean="0">
                    <a:effectLst/>
                  </a:rPr>
                  <a:t>.</a:t>
                </a:r>
                <a:endParaRPr lang="en-US" dirty="0"/>
              </a:p>
              <a:p>
                <a:endParaRPr lang="en-US" dirty="0"/>
              </a:p>
            </p:txBody>
          </p:sp>
        </mc:Choice>
        <mc:Fallback xmlns="">
          <p:sp>
            <p:nvSpPr>
              <p:cNvPr id="3" name="Notes Placeholder 2"/>
              <p:cNvSpPr>
                <a:spLocks noGrp="1"/>
              </p:cNvSpPr>
              <p:nvPr>
                <p:ph type="body" idx="1"/>
              </p:nvPr>
            </p:nvSpPr>
            <p:spPr/>
            <p:txBody>
              <a:bodyPr>
                <a:normAutofit fontScale="92500" lnSpcReduction="20000"/>
              </a:bodyPr>
              <a:lstStyle/>
              <a:p>
                <a:r>
                  <a:rPr lang="en-US" dirty="0" smtClean="0"/>
                  <a:t>Bidirectional path tracing connects the </a:t>
                </a:r>
                <a:r>
                  <a:rPr lang="en-US" noProof="0" dirty="0" smtClean="0"/>
                  <a:t>subpath</a:t>
                </a:r>
                <a:r>
                  <a:rPr lang="en-US" baseline="0" dirty="0" smtClean="0"/>
                  <a:t> </a:t>
                </a:r>
                <a:r>
                  <a:rPr lang="en-US" dirty="0" smtClean="0"/>
                  <a:t>endpoints deterministically.</a:t>
                </a:r>
              </a:p>
              <a:p>
                <a:endParaRPr lang="en-US" dirty="0" smtClean="0"/>
              </a:p>
              <a:p>
                <a:r>
                  <a:rPr lang="en-US" dirty="0" smtClean="0"/>
                  <a:t>[CLICK]</a:t>
                </a:r>
                <a:r>
                  <a:rPr lang="en-US" baseline="0" dirty="0" smtClean="0"/>
                  <a:t> </a:t>
                </a:r>
                <a:r>
                  <a:rPr lang="en-US" dirty="0" smtClean="0"/>
                  <a:t>We call this technique </a:t>
                </a:r>
                <a:r>
                  <a:rPr lang="en-US" i="1" dirty="0" smtClean="0"/>
                  <a:t>vertex connection</a:t>
                </a:r>
                <a:r>
                  <a:rPr lang="en-US" dirty="0" smtClean="0"/>
                  <a:t>. </a:t>
                </a:r>
                <a:r>
                  <a:rPr lang="en-US" baseline="0" dirty="0" smtClean="0"/>
                  <a:t>The PDF of the resulting full path is well known, and is simply the product of the PDFs of two subpaths, which have been sampled independently.</a:t>
                </a:r>
                <a:endParaRPr lang="en-US" dirty="0" smtClean="0"/>
              </a:p>
              <a:p>
                <a:endParaRPr lang="en-US" dirty="0" smtClean="0"/>
              </a:p>
              <a:p>
                <a:r>
                  <a:rPr lang="en-US" dirty="0" smtClean="0"/>
                  <a:t>[CLICK]</a:t>
                </a:r>
                <a:r>
                  <a:rPr lang="en-US" baseline="0" dirty="0" smtClean="0"/>
                  <a:t> Photon mapping, on the other hand, will extend the light subpath by sampling one more vertex </a:t>
                </a:r>
                <a:r>
                  <a:rPr lang="en-US" baseline="0" dirty="0" smtClean="0">
                    <a:effectLst/>
                  </a:rPr>
                  <a:t>from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1</a:t>
                </a:r>
                <a:r>
                  <a:rPr lang="en-US" baseline="0" dirty="0" smtClean="0"/>
                  <a:t>, and will concatenate the two subpaths </a:t>
                </a:r>
                <a:r>
                  <a:rPr lang="en-US" baseline="0" dirty="0" smtClean="0">
                    <a:effectLst/>
                  </a:rPr>
                  <a:t>only if the “photon” hit-point </a:t>
                </a:r>
                <a:r>
                  <a:rPr lang="en-US" sz="1200" b="1" i="0" dirty="0">
                    <a:effectLst/>
                    <a:latin typeface="Cambria Math"/>
                  </a:rPr>
                  <a:t>"x" </a:t>
                </a:r>
                <a:r>
                  <a:rPr lang="en-US" sz="1200" b="0" i="0" dirty="0" smtClean="0">
                    <a:effectLst/>
                    <a:latin typeface="Cambria Math"/>
                  </a:rPr>
                  <a:t>_2^∗  </a:t>
                </a:r>
                <a:r>
                  <a:rPr lang="en-US" baseline="0" dirty="0" smtClean="0">
                    <a:effectLst/>
                  </a:rPr>
                  <a:t> lies within a distance </a:t>
                </a:r>
                <a:r>
                  <a:rPr lang="en-US" sz="1200" i="0" dirty="0" smtClean="0">
                    <a:effectLst/>
                    <a:latin typeface="Cambria Math"/>
                  </a:rPr>
                  <a:t>𝑟</a:t>
                </a:r>
                <a:r>
                  <a:rPr lang="en-US" baseline="0" dirty="0" smtClean="0">
                    <a:effectLst/>
                  </a:rPr>
                  <a:t> from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2</a:t>
                </a:r>
                <a:r>
                  <a:rPr lang="en-GB" sz="1200" dirty="0" smtClean="0">
                    <a:effectLst/>
                  </a:rPr>
                  <a:t>.</a:t>
                </a:r>
              </a:p>
              <a:p>
                <a:endParaRPr lang="en-GB" sz="1200" dirty="0" smtClean="0">
                  <a:effectLst/>
                </a:endParaRPr>
              </a:p>
              <a:p>
                <a:r>
                  <a:rPr lang="en-GB" sz="1200" dirty="0" smtClean="0">
                    <a:effectLst/>
                  </a:rPr>
                  <a:t>[CLICK] We label this technique </a:t>
                </a:r>
                <a:r>
                  <a:rPr lang="en-GB" sz="1200" i="1" dirty="0" smtClean="0">
                    <a:effectLst/>
                  </a:rPr>
                  <a:t>vertex merging</a:t>
                </a:r>
                <a:r>
                  <a:rPr lang="en-GB" sz="1200" i="0" dirty="0" smtClean="0">
                    <a:effectLst/>
                  </a:rPr>
                  <a:t>, as</a:t>
                </a:r>
                <a:r>
                  <a:rPr lang="en-GB" sz="1200" i="0" baseline="0" dirty="0" smtClean="0">
                    <a:effectLst/>
                  </a:rPr>
                  <a:t> it can be intuitively thought to weld the endpoints of the two subpaths if they lie close to each other.</a:t>
                </a:r>
                <a:endParaRPr lang="en-GB" sz="1200" i="0" dirty="0" smtClean="0">
                  <a:effectLst/>
                </a:endParaRPr>
              </a:p>
              <a:p>
                <a:endParaRPr lang="en-GB" sz="1200" dirty="0" smtClean="0">
                  <a:effectLst/>
                </a:endParaRPr>
              </a:p>
              <a:p>
                <a:r>
                  <a:rPr lang="en-GB" sz="1200" dirty="0" smtClean="0">
                    <a:effectLst/>
                  </a:rPr>
                  <a:t>[CLICK] What remains is</a:t>
                </a:r>
                <a:r>
                  <a:rPr lang="en-GB" sz="1200" baseline="0" dirty="0" smtClean="0">
                    <a:effectLst/>
                  </a:rPr>
                  <a:t> to derive the PDF of the resulting full path. To do this, we can interpret the last step as establishing a regular vertex connection between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1</a:t>
                </a:r>
                <a:r>
                  <a:rPr lang="en-GB" sz="1200" baseline="0" dirty="0" smtClean="0">
                    <a:effectLst/>
                  </a:rPr>
                  <a:t> and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2</a:t>
                </a:r>
                <a:r>
                  <a:rPr lang="en-GB" sz="1200" baseline="0" dirty="0" smtClean="0">
                    <a:effectLst/>
                  </a:rPr>
                  <a:t>, but conditioning its acceptance on the random event that a vertex </a:t>
                </a:r>
                <a:r>
                  <a:rPr lang="en-US" sz="1200" b="1" i="0" dirty="0">
                    <a:effectLst/>
                    <a:latin typeface="Cambria Math"/>
                  </a:rPr>
                  <a:t>"x" </a:t>
                </a:r>
                <a:r>
                  <a:rPr lang="en-US" sz="1200" b="0" i="0" dirty="0" smtClean="0">
                    <a:effectLst/>
                    <a:latin typeface="Cambria Math"/>
                  </a:rPr>
                  <a:t>_2^∗</a:t>
                </a:r>
                <a:r>
                  <a:rPr lang="en-GB" sz="1200" baseline="0" dirty="0" smtClean="0">
                    <a:effectLst/>
                  </a:rPr>
                  <a:t> sampled from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1</a:t>
                </a:r>
                <a:r>
                  <a:rPr lang="en-GB" sz="1200" baseline="0" dirty="0" smtClean="0">
                    <a:effectLst/>
                  </a:rPr>
                  <a:t> lands within a distance </a:t>
                </a:r>
                <a:r>
                  <a:rPr lang="en-US" sz="1200" i="0" dirty="0" smtClean="0">
                    <a:effectLst/>
                    <a:latin typeface="Cambria Math"/>
                  </a:rPr>
                  <a:t>𝑟</a:t>
                </a:r>
                <a:r>
                  <a:rPr lang="en-GB" sz="1200" baseline="0" dirty="0" smtClean="0">
                    <a:effectLst/>
                  </a:rPr>
                  <a:t> to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2</a:t>
                </a:r>
                <a:r>
                  <a:rPr lang="en-GB" sz="1200" baseline="0" dirty="0" smtClean="0">
                    <a:effectLst/>
                  </a:rPr>
                  <a:t>. This probabilistic acceptance is nothing more than a Russian roulette decision. The </a:t>
                </a:r>
                <a:r>
                  <a:rPr lang="en-GB" sz="1200" dirty="0" smtClean="0">
                    <a:effectLst/>
                  </a:rPr>
                  <a:t>full path PDF is then again the product of the subpath</a:t>
                </a:r>
                <a:r>
                  <a:rPr lang="en-GB" sz="1200" baseline="0" dirty="0" smtClean="0">
                    <a:effectLst/>
                  </a:rPr>
                  <a:t> PDFs</a:t>
                </a:r>
                <a:r>
                  <a:rPr lang="en-GB" sz="1200" dirty="0" smtClean="0">
                    <a:effectLst/>
                  </a:rPr>
                  <a:t>,</a:t>
                </a:r>
                <a:r>
                  <a:rPr lang="en-GB" sz="1200" baseline="0" dirty="0" smtClean="0">
                    <a:effectLst/>
                  </a:rPr>
                  <a:t> but in addition multiplied by the probability of sampling the point </a:t>
                </a:r>
                <a:r>
                  <a:rPr lang="en-US" sz="1200" b="1" i="0" dirty="0">
                    <a:effectLst/>
                    <a:latin typeface="Cambria Math"/>
                  </a:rPr>
                  <a:t>"x" </a:t>
                </a:r>
                <a:r>
                  <a:rPr lang="en-US" sz="1200" b="0" i="0" dirty="0" smtClean="0">
                    <a:effectLst/>
                    <a:latin typeface="Cambria Math"/>
                  </a:rPr>
                  <a:t>_2^∗</a:t>
                </a:r>
                <a:r>
                  <a:rPr lang="en-GB" sz="1200" dirty="0" smtClean="0">
                    <a:effectLst/>
                  </a:rPr>
                  <a:t> within a distance </a:t>
                </a:r>
                <a:r>
                  <a:rPr lang="en-US" sz="1200" i="0" dirty="0" smtClean="0">
                    <a:effectLst/>
                    <a:latin typeface="Cambria Math"/>
                  </a:rPr>
                  <a:t>𝑟</a:t>
                </a:r>
                <a:r>
                  <a:rPr lang="en-GB" sz="1200" dirty="0" smtClean="0">
                    <a:effectLst/>
                  </a:rPr>
                  <a:t> of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2</a:t>
                </a:r>
                <a:r>
                  <a:rPr lang="en-GB" sz="1200" dirty="0" smtClean="0">
                    <a:effectLst/>
                  </a:rPr>
                  <a:t>. This acceptance probability</a:t>
                </a:r>
                <a:r>
                  <a:rPr lang="en-GB" sz="1200" baseline="0" dirty="0" smtClean="0">
                    <a:effectLst/>
                  </a:rPr>
                  <a:t> is equal to the integral of the PDF of </a:t>
                </a:r>
                <a:r>
                  <a:rPr lang="en-US" sz="1200" b="1" i="0" dirty="0">
                    <a:effectLst/>
                    <a:latin typeface="Cambria Math"/>
                  </a:rPr>
                  <a:t>"x" </a:t>
                </a:r>
                <a:r>
                  <a:rPr lang="en-US" sz="1200" b="0" i="0" dirty="0" smtClean="0">
                    <a:effectLst/>
                    <a:latin typeface="Cambria Math"/>
                  </a:rPr>
                  <a:t>_2^∗</a:t>
                </a:r>
                <a:r>
                  <a:rPr lang="en-GB" sz="1200" baseline="0" dirty="0" smtClean="0">
                    <a:effectLst/>
                  </a:rPr>
                  <a:t> over the </a:t>
                </a:r>
                <a:r>
                  <a:rPr lang="en-US" sz="1200" i="0" dirty="0" smtClean="0">
                    <a:effectLst/>
                    <a:latin typeface="Cambria Math"/>
                  </a:rPr>
                  <a:t>𝑟</a:t>
                </a:r>
                <a:r>
                  <a:rPr lang="en-GB" sz="1200" baseline="0" dirty="0" smtClean="0">
                    <a:effectLst/>
                  </a:rPr>
                  <a:t>-</a:t>
                </a:r>
                <a:r>
                  <a:rPr lang="en-US" sz="1200" baseline="0" noProof="0" dirty="0" smtClean="0">
                    <a:effectLst/>
                  </a:rPr>
                  <a:t>neighborhood</a:t>
                </a:r>
                <a:r>
                  <a:rPr lang="en-GB" sz="1200" baseline="0" dirty="0" smtClean="0">
                    <a:effectLst/>
                  </a:rPr>
                  <a:t> of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1</a:t>
                </a:r>
                <a:r>
                  <a:rPr lang="en-GB" sz="1200" baseline="0" dirty="0" smtClean="0">
                    <a:effectLst/>
                  </a:rPr>
                  <a:t>.</a:t>
                </a:r>
              </a:p>
              <a:p>
                <a:endParaRPr lang="en-GB" sz="1200" baseline="0" dirty="0" smtClean="0">
                  <a:effectLst/>
                </a:endParaRPr>
              </a:p>
              <a:p>
                <a:r>
                  <a:rPr lang="en-GB" sz="1200" dirty="0" smtClean="0">
                    <a:effectLst/>
                  </a:rPr>
                  <a:t>[CLICK] Under the reasonable assumptions</a:t>
                </a:r>
                <a:r>
                  <a:rPr lang="en-GB" sz="1200" baseline="0" dirty="0" smtClean="0">
                    <a:effectLst/>
                  </a:rPr>
                  <a:t> that</a:t>
                </a:r>
                <a:r>
                  <a:rPr lang="en-GB" sz="1200" dirty="0" smtClean="0">
                    <a:effectLst/>
                  </a:rPr>
                  <a:t> the surface around</a:t>
                </a:r>
                <a:r>
                  <a:rPr lang="en-GB" sz="1200" baseline="0" dirty="0" smtClean="0">
                    <a:effectLst/>
                  </a:rPr>
                  <a:t>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1</a:t>
                </a:r>
                <a:r>
                  <a:rPr lang="en-GB" sz="1200" dirty="0" smtClean="0">
                    <a:effectLst/>
                  </a:rPr>
                  <a:t> is locally flat</a:t>
                </a:r>
                <a:r>
                  <a:rPr lang="en-GB" sz="1200" baseline="0" dirty="0" smtClean="0">
                    <a:effectLst/>
                  </a:rPr>
                  <a:t>, i.e. that </a:t>
                </a:r>
                <a:r>
                  <a:rPr lang="en-US" sz="1200" baseline="0" dirty="0" smtClean="0">
                    <a:effectLst/>
                  </a:rPr>
                  <a:t>this neighborhood</a:t>
                </a:r>
                <a:r>
                  <a:rPr lang="en-GB" sz="1200" dirty="0" smtClean="0">
                    <a:effectLst/>
                  </a:rPr>
                  <a:t> is a disk, and that the density of</a:t>
                </a:r>
                <a:r>
                  <a:rPr lang="en-GB" sz="1200" baseline="0" dirty="0" smtClean="0">
                    <a:effectLst/>
                  </a:rPr>
                  <a:t> </a:t>
                </a:r>
                <a:r>
                  <a:rPr lang="en-US" sz="1200" b="1" i="0" dirty="0">
                    <a:effectLst/>
                    <a:latin typeface="Cambria Math"/>
                  </a:rPr>
                  <a:t>"x" </a:t>
                </a:r>
                <a:r>
                  <a:rPr lang="en-US" sz="1200" b="0" i="0" dirty="0" smtClean="0">
                    <a:effectLst/>
                    <a:latin typeface="Cambria Math"/>
                  </a:rPr>
                  <a:t>_2^∗</a:t>
                </a:r>
                <a:r>
                  <a:rPr lang="en-GB" sz="1200" dirty="0" smtClean="0">
                    <a:effectLst/>
                  </a:rPr>
                  <a:t> is constant inside this disc, this</a:t>
                </a:r>
                <a:r>
                  <a:rPr lang="en-GB" sz="1200" baseline="0" dirty="0" smtClean="0">
                    <a:effectLst/>
                  </a:rPr>
                  <a:t> integral</a:t>
                </a:r>
                <a:r>
                  <a:rPr lang="en-GB" sz="1200" dirty="0" smtClean="0">
                    <a:effectLst/>
                  </a:rPr>
                  <a:t> can be well approximated by the PDF of the actual point </a:t>
                </a:r>
                <a:r>
                  <a:rPr lang="en-US" sz="1200" b="1" i="0" dirty="0">
                    <a:effectLst/>
                    <a:latin typeface="Cambria Math"/>
                  </a:rPr>
                  <a:t>"x" </a:t>
                </a:r>
                <a:r>
                  <a:rPr lang="en-US" sz="1200" b="0" i="0" dirty="0" smtClean="0">
                    <a:effectLst/>
                    <a:latin typeface="Cambria Math"/>
                  </a:rPr>
                  <a:t>_2^∗</a:t>
                </a:r>
                <a:r>
                  <a:rPr lang="en-GB" sz="1200" dirty="0" smtClean="0">
                    <a:effectLst/>
                  </a:rPr>
                  <a:t> we have sampled, multiplied by the disc area</a:t>
                </a:r>
                <a:r>
                  <a:rPr lang="en-GB" sz="1200" baseline="0" dirty="0" smtClean="0">
                    <a:effectLst/>
                  </a:rPr>
                  <a:t> </a:t>
                </a:r>
                <a:r>
                  <a:rPr lang="en-US" sz="1200" b="0" i="0" baseline="0" dirty="0" smtClean="0">
                    <a:effectLst/>
                    <a:latin typeface="Cambria Math"/>
                  </a:rPr>
                  <a:t>𝜋𝑟^2</a:t>
                </a:r>
                <a:r>
                  <a:rPr lang="en-GB" sz="1200" dirty="0" smtClean="0">
                    <a:effectLst/>
                  </a:rPr>
                  <a:t>.</a:t>
                </a:r>
                <a:endParaRPr lang="en-US" dirty="0"/>
              </a:p>
              <a:p>
                <a:endParaRPr lang="en-US" dirty="0"/>
              </a:p>
            </p:txBody>
          </p:sp>
        </mc:Fallback>
      </mc:AlternateContent>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60</a:t>
            </a:fld>
            <a:endParaRPr lang="bg-BG"/>
          </a:p>
        </p:txBody>
      </p:sp>
    </p:spTree>
    <p:extLst>
      <p:ext uri="{BB962C8B-B14F-4D97-AF65-F5344CB8AC3E}">
        <p14:creationId xmlns:p14="http://schemas.microsoft.com/office/powerpoint/2010/main" val="2852636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Now</a:t>
            </a:r>
            <a:r>
              <a:rPr lang="en-US" baseline="0" dirty="0" smtClean="0"/>
              <a:t> that we </a:t>
            </a:r>
            <a:r>
              <a:rPr lang="en-US" dirty="0" smtClean="0"/>
              <a:t>have </a:t>
            </a:r>
            <a:r>
              <a:rPr lang="en-US" baseline="0" dirty="0" smtClean="0"/>
              <a:t>formulated the vertex merging path sampling technique, we can put it side by side with the already available techniques in BPT. There are two ways to sample a length-4 path unidirectionally, and four ways to sample it via vertex connection. Vertex merging adds five new ways to sample the path, corresponding to merging at the five individual path vertices. In practice, we can avoid merging at the light source and the camera, as directly evaluating emission and sensitivity is usually cheap.</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But with so many ways to sample the same light transport path, a question naturally arises in the mind of the curious: </a:t>
            </a:r>
            <a:r>
              <a:rPr lang="en-US" b="1" baseline="0" dirty="0" smtClean="0"/>
              <a:t>which technique is the most efficient for what types of paths?</a:t>
            </a:r>
            <a:endParaRPr lang="en-US" b="1" dirty="0" smtClean="0"/>
          </a:p>
          <a:p>
            <a:endParaRPr lang="en-US" b="1"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61</a:t>
            </a:fld>
            <a:endParaRPr lang="bg-BG"/>
          </a:p>
        </p:txBody>
      </p:sp>
    </p:spTree>
    <p:extLst>
      <p:ext uri="{BB962C8B-B14F-4D97-AF65-F5344CB8AC3E}">
        <p14:creationId xmlns:p14="http://schemas.microsoft.com/office/powerpoint/2010/main" val="3708996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fontScale="92500" lnSpcReduction="20000"/>
              </a:bodyPr>
              <a:lstStyle/>
              <a:p>
                <a:r>
                  <a:rPr lang="en-US" dirty="0" smtClean="0"/>
                  <a:t>To answer this question, </a:t>
                </a:r>
                <a:r>
                  <a:rPr lang="en-US" b="1" dirty="0" smtClean="0"/>
                  <a:t>let</a:t>
                </a:r>
                <a:r>
                  <a:rPr lang="en-US" b="1" baseline="0" dirty="0" smtClean="0"/>
                  <a:t> us</a:t>
                </a:r>
                <a:r>
                  <a:rPr lang="en-US" b="1" dirty="0" smtClean="0"/>
                  <a:t> first take a look at</a:t>
                </a:r>
                <a:r>
                  <a:rPr lang="en-US" b="1" baseline="0" dirty="0" smtClean="0"/>
                  <a:t> specular-diffuse-specular (SDS) paths</a:t>
                </a:r>
                <a:r>
                  <a:rPr lang="en-US" baseline="0" dirty="0" smtClean="0"/>
                  <a:t>. Here, bidirectional path tracing can only rely on unidirectional sampling: it traces a path from the camera hoping to randomly hit the light source. With vertex merging, we can trace one light and one camera subpath, and merge their endpoints on the diffuse surface.</a:t>
                </a:r>
              </a:p>
              <a:p>
                <a:endParaRPr lang="en-US" baseline="0" dirty="0" smtClean="0"/>
              </a:p>
              <a:p>
                <a:r>
                  <a:rPr lang="en-US" baseline="0" dirty="0" smtClean="0"/>
                  <a:t>[CLICK] It can be shown that if the light source and the merging disk have the same area </a:t>
                </a:r>
                <a14:m>
                  <m:oMath xmlns:m="http://schemas.openxmlformats.org/officeDocument/2006/math">
                    <m:r>
                      <a:rPr lang="en-US" sz="1200" b="0" i="1" smtClean="0">
                        <a:effectLst/>
                        <a:latin typeface="Cambria Math"/>
                      </a:rPr>
                      <m:t>𝐴</m:t>
                    </m:r>
                  </m:oMath>
                </a14:m>
                <a:r>
                  <a:rPr lang="en-US" baseline="0" dirty="0" smtClean="0"/>
                  <a:t>, then unidirectional sampling and vertex merging sample paths with roughly the same probability density. This means that we should expect the two techniques to perform similarly in terms of rendering quality. </a:t>
                </a:r>
              </a:p>
              <a:p>
                <a:endParaRPr lang="en-US" baseline="0" dirty="0" smtClean="0"/>
              </a:p>
              <a:p>
                <a:r>
                  <a:rPr lang="en-US" baseline="0" dirty="0" smtClean="0"/>
                  <a:t>[CLICK] We render these two images progressively, sampling one full path per pixel per iteration. For the left image we trace paths from the camera until they hit the light. For image on the right, we trace subpaths from both ends, and merge their endpoints if they lie within a distance </a:t>
                </a:r>
                <a14:m>
                  <m:oMath xmlns:m="http://schemas.openxmlformats.org/officeDocument/2006/math">
                    <m:r>
                      <a:rPr lang="en-US" sz="1200" i="1" smtClean="0">
                        <a:effectLst/>
                        <a:latin typeface="Cambria Math"/>
                      </a:rPr>
                      <m:t>𝑟</m:t>
                    </m:r>
                    <m:r>
                      <a:rPr lang="en-US" sz="1200" b="0" i="1" smtClean="0">
                        <a:effectLst/>
                        <a:latin typeface="Cambria Math"/>
                      </a:rPr>
                      <m:t>=</m:t>
                    </m:r>
                    <m:rad>
                      <m:radPr>
                        <m:degHide m:val="on"/>
                        <m:ctrlPr>
                          <a:rPr lang="en-US" sz="1200" b="0" i="1" smtClean="0">
                            <a:effectLst/>
                            <a:latin typeface="Cambria Math"/>
                          </a:rPr>
                        </m:ctrlPr>
                      </m:radPr>
                      <m:deg/>
                      <m:e>
                        <m:r>
                          <a:rPr lang="en-US" sz="1200" b="0" i="1" smtClean="0">
                            <a:effectLst/>
                            <a:latin typeface="Cambria Math"/>
                          </a:rPr>
                          <m:t>𝐴</m:t>
                        </m:r>
                        <m:r>
                          <a:rPr lang="en-US" sz="1200" b="0" i="1" smtClean="0">
                            <a:effectLst/>
                            <a:latin typeface="Cambria Math"/>
                          </a:rPr>
                          <m:t>/</m:t>
                        </m:r>
                        <m:r>
                          <a:rPr lang="en-US" sz="1200" b="0" i="1" smtClean="0">
                            <a:effectLst/>
                            <a:latin typeface="Cambria Math"/>
                          </a:rPr>
                          <m:t>𝜋</m:t>
                        </m:r>
                      </m:e>
                    </m:rad>
                  </m:oMath>
                </a14:m>
                <a:r>
                  <a:rPr lang="en-US" dirty="0" smtClean="0"/>
                  <a:t> from each other. Both images look equally noisy, even after sampling 10,000</a:t>
                </a:r>
                <a:r>
                  <a:rPr lang="en-US" baseline="0" dirty="0" smtClean="0"/>
                  <a:t> paths per pixel. This confirms that vertex merging, and thus photon mapping, is </a:t>
                </a:r>
                <a:r>
                  <a:rPr lang="en-US" i="1" baseline="0" dirty="0" smtClean="0"/>
                  <a:t>not</a:t>
                </a:r>
                <a:r>
                  <a:rPr lang="en-US" baseline="0" dirty="0" smtClean="0"/>
                  <a:t> an intrinsically more robust sampling technique for SDS paths than unidirectional sampling.</a:t>
                </a:r>
              </a:p>
              <a:p>
                <a:endParaRPr lang="en-US" baseline="0" dirty="0" smtClean="0"/>
              </a:p>
              <a:p>
                <a:r>
                  <a:rPr lang="en-US" baseline="0" dirty="0" smtClean="0"/>
                  <a:t>[CLICK] However, the strength of vertex merging is computational efficiency – we can very efficiently reuse the light subpaths traced for </a:t>
                </a:r>
                <a:r>
                  <a:rPr lang="en-US" i="1" baseline="0" dirty="0" smtClean="0"/>
                  <a:t>all</a:t>
                </a:r>
                <a:r>
                  <a:rPr lang="en-US" baseline="0" dirty="0" smtClean="0"/>
                  <a:t> pixels at the cost of a single range search query. This allows us to quickly construct orders of magnitude more light transport estimators from the same sampling data, with a minimal computational overhead, resulting in a substantial quality improvement.</a:t>
                </a:r>
              </a:p>
              <a:p>
                <a:endParaRPr lang="en-US" baseline="0" dirty="0" smtClean="0"/>
              </a:p>
              <a:p>
                <a:r>
                  <a:rPr lang="en-US" baseline="0" dirty="0" smtClean="0"/>
                  <a:t>[CLICK] For all these three images we have traced roughly the same number of rays, and the only difference between the one in the center and the one on the right is that the for right image we have enabled path reuse, by storing, and looking up, the light subpath vertices in a photon map at every rendering iteration.</a:t>
                </a:r>
                <a:endParaRPr lang="en-US" dirty="0"/>
              </a:p>
            </p:txBody>
          </p:sp>
        </mc:Choice>
        <mc:Fallback xmlns="">
          <p:sp>
            <p:nvSpPr>
              <p:cNvPr id="3" name="Notes Placeholder 2"/>
              <p:cNvSpPr>
                <a:spLocks noGrp="1"/>
              </p:cNvSpPr>
              <p:nvPr>
                <p:ph type="body" idx="1"/>
              </p:nvPr>
            </p:nvSpPr>
            <p:spPr/>
            <p:txBody>
              <a:bodyPr>
                <a:normAutofit fontScale="92500" lnSpcReduction="20000"/>
              </a:bodyPr>
              <a:lstStyle/>
              <a:p>
                <a:r>
                  <a:rPr lang="en-US" dirty="0" smtClean="0"/>
                  <a:t>To answer this question, let</a:t>
                </a:r>
                <a:r>
                  <a:rPr lang="en-US" baseline="0" dirty="0" smtClean="0"/>
                  <a:t> us</a:t>
                </a:r>
                <a:r>
                  <a:rPr lang="en-US" dirty="0" smtClean="0"/>
                  <a:t> first take a look at</a:t>
                </a:r>
                <a:r>
                  <a:rPr lang="en-US" baseline="0" dirty="0" smtClean="0"/>
                  <a:t> specular-diffuse-specular (SDS) paths. Here, bidirectional path tracing can only rely on unidirectional sampling: it traces a path from the camera hoping to randomly hit the light source. With vertex merging, we can trace one light and one camera subpath, and merge their endpoints on the diffuse surface.</a:t>
                </a:r>
              </a:p>
              <a:p>
                <a:endParaRPr lang="en-US" baseline="0" dirty="0" smtClean="0"/>
              </a:p>
              <a:p>
                <a:r>
                  <a:rPr lang="en-US" baseline="0" dirty="0" smtClean="0"/>
                  <a:t>[CLICK] It can be shown that if the light source and the merging disk have the same area </a:t>
                </a:r>
                <a:r>
                  <a:rPr lang="en-US" sz="1200" b="0" i="0" dirty="0" smtClean="0">
                    <a:effectLst/>
                    <a:latin typeface="Cambria Math"/>
                  </a:rPr>
                  <a:t>𝐴</a:t>
                </a:r>
                <a:r>
                  <a:rPr lang="en-US" baseline="0" dirty="0" smtClean="0"/>
                  <a:t>, then unidirectional sampling and vertex merging sample paths with roughly the same probability density. This means that we should expect the two techniques to perform similarly in terms of rendering quality. </a:t>
                </a:r>
              </a:p>
              <a:p>
                <a:endParaRPr lang="en-US" baseline="0" dirty="0" smtClean="0"/>
              </a:p>
              <a:p>
                <a:r>
                  <a:rPr lang="en-US" baseline="0" dirty="0" smtClean="0"/>
                  <a:t>[CLICK] We render these two images progressively, sampling one full path per pixel per iteration. For the left image we trace paths from the camera until they hit the light. For image on the right, we trace subpaths from both ends, and merge their endpoints if they lie within a distance </a:t>
                </a:r>
                <a:r>
                  <a:rPr lang="en-US" sz="1200" i="0" dirty="0" smtClean="0">
                    <a:effectLst/>
                    <a:latin typeface="Cambria Math"/>
                  </a:rPr>
                  <a:t>𝑟</a:t>
                </a:r>
                <a:r>
                  <a:rPr lang="en-US" sz="1200" b="0" i="0" dirty="0" smtClean="0">
                    <a:effectLst/>
                    <a:latin typeface="Cambria Math"/>
                  </a:rPr>
                  <a:t>=√(𝐴/𝜋)</a:t>
                </a:r>
                <a:r>
                  <a:rPr lang="en-US" dirty="0" smtClean="0"/>
                  <a:t> from each other. Both images look equally noisy, even after sampling 10,000</a:t>
                </a:r>
                <a:r>
                  <a:rPr lang="en-US" baseline="0" dirty="0" smtClean="0"/>
                  <a:t> paths per pixel. This confirms that vertex merging, and thus photon mapping, is </a:t>
                </a:r>
                <a:r>
                  <a:rPr lang="en-US" i="1" baseline="0" dirty="0" smtClean="0"/>
                  <a:t>not</a:t>
                </a:r>
                <a:r>
                  <a:rPr lang="en-US" baseline="0" dirty="0" smtClean="0"/>
                  <a:t> an intrinsically more robust sampling technique for SDS paths than unidirectional sampling.</a:t>
                </a:r>
              </a:p>
              <a:p>
                <a:endParaRPr lang="en-US" baseline="0" dirty="0" smtClean="0"/>
              </a:p>
              <a:p>
                <a:r>
                  <a:rPr lang="en-US" baseline="0" dirty="0" smtClean="0"/>
                  <a:t>[CLICK] However, the strength of vertex merging is computational efficiency – we can very efficiently reuse the light subpaths traced for </a:t>
                </a:r>
                <a:r>
                  <a:rPr lang="en-US" i="1" baseline="0" dirty="0" smtClean="0"/>
                  <a:t>all</a:t>
                </a:r>
                <a:r>
                  <a:rPr lang="en-US" baseline="0" dirty="0" smtClean="0"/>
                  <a:t> pixels at the cost of a single range search query. This allows us to quickly construct orders of magnitude more light transport estimators from the same sampling data, with a minimal computational overhead, resulting in a substantial quality improvement.</a:t>
                </a:r>
              </a:p>
              <a:p>
                <a:endParaRPr lang="en-US" baseline="0" dirty="0" smtClean="0"/>
              </a:p>
              <a:p>
                <a:r>
                  <a:rPr lang="en-US" baseline="0" dirty="0" smtClean="0"/>
                  <a:t>[CLICK] For all these three images we have traced roughly the same number of rays, and the only difference between the one in the center and the one on the right is that the for right image we have enabled path reuse, by storing, and looking up, the light subpath vertices in a photon map at every rendering iteration.</a:t>
                </a:r>
                <a:endParaRPr lang="en-US" dirty="0"/>
              </a:p>
            </p:txBody>
          </p:sp>
        </mc:Fallback>
      </mc:AlternateContent>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62</a:t>
            </a:fld>
            <a:endParaRPr lang="bg-BG"/>
          </a:p>
        </p:txBody>
      </p:sp>
    </p:spTree>
    <p:extLst>
      <p:ext uri="{BB962C8B-B14F-4D97-AF65-F5344CB8AC3E}">
        <p14:creationId xmlns:p14="http://schemas.microsoft.com/office/powerpoint/2010/main" val="1317989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Now let’s look at another extreme example</a:t>
                </a:r>
                <a:r>
                  <a:rPr lang="en-US" baseline="0" dirty="0" smtClean="0"/>
                  <a:t> – diffuse illumination. Note that vertex connection (VC) constructs the edge between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1</m:t>
                        </m:r>
                      </m:sub>
                    </m:sSub>
                  </m:oMath>
                </a14:m>
                <a:r>
                  <a:rPr lang="en-US" baseline="0" dirty="0" smtClean="0"/>
                  <a:t> and</a:t>
                </a:r>
                <a:r>
                  <a:rPr lang="en-US" baseline="0" dirty="0" smtClean="0">
                    <a:effectLst/>
                  </a:rPr>
                  <a:t>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2</m:t>
                        </m:r>
                      </m:sub>
                    </m:sSub>
                  </m:oMath>
                </a14:m>
                <a:r>
                  <a:rPr lang="en-GB" sz="1200" dirty="0" smtClean="0">
                    <a:effectLst/>
                  </a:rPr>
                  <a:t> deterministically, while </a:t>
                </a:r>
                <a:r>
                  <a:rPr lang="en-US" baseline="0" dirty="0" smtClean="0"/>
                  <a:t>unidirectional sampling (US) and vertex merging (VM) both rely on random sampling.</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Once again, it can be shown that if the light source and the merging disk have the same area, then US and VM sample this path with roughly the same probability density.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[CLICK] For the specific case shown on this slide, this density is about 100,000 lower than that of VC. This demonstrates that VM is not an intrinsically more robust sampling technique than VC either. This is not surprising – if we recall the expression for the VM path PDF, we see that it can only be lower than that of the corresponding VC technique, as their only difference is the probability factor in the VM PDF, which is necessarily in the range </a:t>
                </a:r>
                <a14:m>
                  <m:oMath xmlns:m="http://schemas.openxmlformats.org/officeDocument/2006/math">
                    <m:r>
                      <a:rPr lang="en-US" sz="1200" b="0" i="1" smtClean="0">
                        <a:effectLst/>
                        <a:latin typeface="Cambria Math"/>
                      </a:rPr>
                      <m:t>[0;1]</m:t>
                    </m:r>
                  </m:oMath>
                </a14:m>
                <a:r>
                  <a:rPr lang="en-US" dirty="0" smtClean="0"/>
                  <a:t>. Still, by reusing paths across pixels, vertex merging, and thus photon mapping, gains a lot of efficiency over unidirectional</a:t>
                </a:r>
                <a:r>
                  <a:rPr lang="en-US" baseline="0" dirty="0" smtClean="0"/>
                  <a:t> sampling.</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All these useful insights emerge </a:t>
                </a:r>
                <a:r>
                  <a:rPr lang="en-US" baseline="0" dirty="0" smtClean="0"/>
                  <a:t>from the reformulation of photon mapping as a path sampling technique.</a:t>
                </a:r>
                <a:endParaRPr lang="en-US" dirty="0"/>
              </a:p>
            </p:txBody>
          </p:sp>
        </mc:Choice>
        <mc:Fallback xmlns="">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Now let’s look at another extreme example</a:t>
                </a:r>
                <a:r>
                  <a:rPr lang="en-US" baseline="0" dirty="0" smtClean="0"/>
                  <a:t> – diffuse illumination. Note that vertex connection (VC) constructs the edge between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1</a:t>
                </a:r>
                <a:r>
                  <a:rPr lang="en-US" baseline="0" dirty="0" smtClean="0"/>
                  <a:t> and</a:t>
                </a:r>
                <a:r>
                  <a:rPr lang="en-US" baseline="0" dirty="0" smtClean="0">
                    <a:effectLst/>
                  </a:rPr>
                  <a:t>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2</a:t>
                </a:r>
                <a:r>
                  <a:rPr lang="en-GB" sz="1200" dirty="0" smtClean="0">
                    <a:effectLst/>
                  </a:rPr>
                  <a:t> deterministically, while </a:t>
                </a:r>
                <a:r>
                  <a:rPr lang="en-US" baseline="0" dirty="0" smtClean="0"/>
                  <a:t>unidirectional sampling (US) and vertex merging (VM) both rely on random sampling.</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Once again, it can be shown that if the light source and the merging disk have the same area, then US and VM sample this path with roughly the same probability density.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[CLICK] For the specific case shown on this slide, this density is about 100,000 lower than that of VC. This demonstrates that VM is not an intrinsically more robust sampling technique than VC either. This is not surprising – if we recall the expression for the VM path PDF, we see that it can only be lower than that of the corresponding VC technique, as their only difference is the probability factor in the VM PDF, which is necessarily in the range </a:t>
                </a:r>
                <a:r>
                  <a:rPr lang="en-US" sz="1200" b="0" i="0" dirty="0" smtClean="0">
                    <a:effectLst/>
                    <a:latin typeface="Cambria Math"/>
                  </a:rPr>
                  <a:t>[0;1]</a:t>
                </a:r>
                <a:r>
                  <a:rPr lang="en-US" dirty="0" smtClean="0"/>
                  <a:t>. Still, by reusing paths across pixels, vertex merging, and thus photon mapping, gains a lot of efficiency over unidirectional</a:t>
                </a:r>
                <a:r>
                  <a:rPr lang="en-US" baseline="0" dirty="0" smtClean="0"/>
                  <a:t> sampling.</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All these useful insights emerge </a:t>
                </a:r>
                <a:r>
                  <a:rPr lang="en-US" baseline="0" dirty="0" smtClean="0"/>
                  <a:t>from the reformulation of photon mapping as a path sampling technique.</a:t>
                </a:r>
                <a:endParaRPr lang="en-US" dirty="0"/>
              </a:p>
            </p:txBody>
          </p:sp>
        </mc:Fallback>
      </mc:AlternateContent>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63</a:t>
            </a:fld>
            <a:endParaRPr lang="bg-BG"/>
          </a:p>
        </p:txBody>
      </p:sp>
    </p:spTree>
    <p:extLst>
      <p:ext uri="{BB962C8B-B14F-4D97-AF65-F5344CB8AC3E}">
        <p14:creationId xmlns:p14="http://schemas.microsoft.com/office/powerpoint/2010/main" val="641113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41363"/>
            <a:ext cx="4937125" cy="3702050"/>
          </a:xfrm>
        </p:spPr>
      </p:sp>
      <p:sp>
        <p:nvSpPr>
          <p:cNvPr id="3" name="Zástupný symbol pro poznámky 2"/>
          <p:cNvSpPr>
            <a:spLocks noGrp="1"/>
          </p:cNvSpPr>
          <p:nvPr>
            <p:ph type="body" idx="1"/>
          </p:nvPr>
        </p:nvSpPr>
        <p:spPr/>
        <p:txBody>
          <a:bodyPr>
            <a:normAutofit fontScale="92500" lnSpcReduction="20000"/>
          </a:bodyPr>
          <a:lstStyle/>
          <a:p>
            <a:r>
              <a:rPr lang="en-US" dirty="0" smtClean="0"/>
              <a:t>Even</a:t>
            </a:r>
            <a:r>
              <a:rPr lang="en-US" baseline="0" dirty="0" smtClean="0"/>
              <a:t> more usefully</a:t>
            </a:r>
            <a:r>
              <a:rPr lang="en-US" dirty="0" smtClean="0"/>
              <a:t>, we now have the necessary ingredients</a:t>
            </a:r>
            <a:r>
              <a:rPr lang="en-US" baseline="0" dirty="0" smtClean="0"/>
              <a:t> for combining photon mapping and bidirectional path tracing into one unified algorithm. The vertex merging path PDFs tell us how to weight all sampling techniques in multiple importance sampling, and the insights from the previous two slides command to strive for path reuse.</a:t>
            </a:r>
          </a:p>
          <a:p>
            <a:endParaRPr lang="en-US" baseline="0" dirty="0" smtClean="0"/>
          </a:p>
          <a:p>
            <a:r>
              <a:rPr lang="en-US" baseline="0" dirty="0" smtClean="0"/>
              <a:t>The combined algorithm, which we call </a:t>
            </a:r>
            <a:r>
              <a:rPr lang="en-US" i="1" baseline="0" dirty="0" smtClean="0"/>
              <a:t>vertex connection and merging</a:t>
            </a:r>
            <a:r>
              <a:rPr lang="en-US" baseline="0" dirty="0" smtClean="0"/>
              <a:t> (VCM), operates in two stages.</a:t>
            </a:r>
          </a:p>
          <a:p>
            <a:endParaRPr lang="en-US" baseline="0" dirty="0" smtClean="0"/>
          </a:p>
          <a:p>
            <a:pPr marL="228600" indent="-228600">
              <a:buFont typeface="+mj-lt"/>
              <a:buAutoNum type="arabicPeriod"/>
            </a:pPr>
            <a:r>
              <a:rPr lang="en-US" baseline="0" dirty="0" smtClean="0"/>
              <a:t>In the first stage, we</a:t>
            </a:r>
          </a:p>
          <a:p>
            <a:pPr marL="685800" lvl="1" indent="-228600">
              <a:buFont typeface="+mj-lt"/>
              <a:buAutoNum type="alphaLcParenR"/>
            </a:pPr>
            <a:r>
              <a:rPr lang="en-US" baseline="0" dirty="0" smtClean="0"/>
              <a:t>[CLICK] trace the light </a:t>
            </a:r>
            <a:r>
              <a:rPr lang="en-US" baseline="0" dirty="0" err="1" smtClean="0"/>
              <a:t>subpaths</a:t>
            </a:r>
            <a:r>
              <a:rPr lang="en-US" baseline="0" dirty="0" smtClean="0"/>
              <a:t> for all pixels,</a:t>
            </a:r>
          </a:p>
          <a:p>
            <a:pPr marL="685800" lvl="1" indent="-228600">
              <a:buFont typeface="+mj-lt"/>
              <a:buAutoNum type="alphaLcParenR"/>
            </a:pPr>
            <a:r>
              <a:rPr lang="en-US" baseline="0" dirty="0" smtClean="0"/>
              <a:t>[CLICK] connect them to the camera, and</a:t>
            </a:r>
          </a:p>
          <a:p>
            <a:pPr marL="685800" lvl="1" indent="-228600">
              <a:buFont typeface="+mj-lt"/>
              <a:buAutoNum type="alphaLcParenR"/>
            </a:pPr>
            <a:r>
              <a:rPr lang="en-US" baseline="0" dirty="0" smtClean="0"/>
              <a:t>[CLICK] store them in a range search acceleration data structure (e.g. a </a:t>
            </a:r>
            <a:r>
              <a:rPr lang="en-US" baseline="0" dirty="0" err="1" smtClean="0"/>
              <a:t>kd</a:t>
            </a:r>
            <a:r>
              <a:rPr lang="en-US" baseline="0" dirty="0" smtClean="0"/>
              <a:t>-tree or a hashed grid).</a:t>
            </a:r>
          </a:p>
          <a:p>
            <a:pPr marL="457200" lvl="1" indent="0">
              <a:buFont typeface="+mj-lt"/>
              <a:buNone/>
            </a:pPr>
            <a:endParaRPr lang="en-US" baseline="0" dirty="0" smtClean="0"/>
          </a:p>
          <a:p>
            <a:pPr marL="228600" lvl="0" indent="-228600">
              <a:buFont typeface="+mj-lt"/>
              <a:buAutoNum type="arabicPeriod"/>
            </a:pPr>
            <a:r>
              <a:rPr lang="en-US" baseline="0" dirty="0" smtClean="0"/>
              <a:t>[CLICK] In the second stage, we trace a camera </a:t>
            </a:r>
            <a:r>
              <a:rPr lang="en-US" baseline="0" dirty="0" err="1" smtClean="0"/>
              <a:t>subpath</a:t>
            </a:r>
            <a:r>
              <a:rPr lang="en-US" baseline="0" dirty="0" smtClean="0"/>
              <a:t> for every pixel.</a:t>
            </a:r>
          </a:p>
          <a:p>
            <a:pPr marL="685800" lvl="1" indent="-228600">
              <a:buFont typeface="+mj-lt"/>
              <a:buAutoNum type="alphaLcParenR"/>
            </a:pPr>
            <a:r>
              <a:rPr lang="en-US" baseline="0" dirty="0" smtClean="0"/>
              <a:t>[CLICK] Each sampled vertex on this path is connected to a light source (a.k.a. next event estimation), connected to the vertices of the light </a:t>
            </a:r>
            <a:r>
              <a:rPr lang="en-US" baseline="0" dirty="0" err="1" smtClean="0"/>
              <a:t>subpath</a:t>
            </a:r>
            <a:r>
              <a:rPr lang="en-US" baseline="0" dirty="0" smtClean="0"/>
              <a:t> corresponding to that pixel, and</a:t>
            </a:r>
          </a:p>
          <a:p>
            <a:pPr marL="685800" lvl="1" indent="-228600">
              <a:buFont typeface="+mj-lt"/>
              <a:buAutoNum type="alphaLcParenR"/>
            </a:pPr>
            <a:r>
              <a:rPr lang="en-US" baseline="0" dirty="0" smtClean="0"/>
              <a:t>[CLICK] merged with the vertices of </a:t>
            </a:r>
            <a:r>
              <a:rPr lang="en-US" i="1" baseline="0" dirty="0" smtClean="0"/>
              <a:t>all</a:t>
            </a:r>
            <a:r>
              <a:rPr lang="en-US" baseline="0" dirty="0" smtClean="0"/>
              <a:t> light </a:t>
            </a:r>
            <a:r>
              <a:rPr lang="en-US" baseline="0" dirty="0" err="1" smtClean="0"/>
              <a:t>subpaths</a:t>
            </a:r>
            <a:r>
              <a:rPr lang="en-US" baseline="0" dirty="0" smtClean="0"/>
              <a:t>.</a:t>
            </a:r>
          </a:p>
          <a:p>
            <a:pPr marL="685800" lvl="1" indent="-228600">
              <a:buFont typeface="+mj-lt"/>
              <a:buAutoNum type="alphaLcParenR"/>
            </a:pPr>
            <a:r>
              <a:rPr lang="en-US" baseline="0" dirty="0" smtClean="0"/>
              <a:t>[CLICK] We then sample the next vertex and do the same.</a:t>
            </a:r>
          </a:p>
          <a:p>
            <a:pPr marL="0" lvl="0" indent="0">
              <a:buFont typeface="+mj-lt"/>
              <a:buNone/>
            </a:pPr>
            <a:endParaRPr lang="en-US" baseline="0" dirty="0" smtClean="0"/>
          </a:p>
          <a:p>
            <a:pPr marL="0" lvl="0" indent="0">
              <a:buFont typeface="+mj-lt"/>
              <a:buNone/>
            </a:pPr>
            <a:r>
              <a:rPr lang="en-US" baseline="0" dirty="0" smtClean="0"/>
              <a:t>In a progressive rendering setup, we perform these steps at each rendering iteration, progressively reducing the vertex merging radius . For details on this, please refer to the cited papers below for details.</a:t>
            </a:r>
          </a:p>
          <a:p>
            <a:endParaRPr lang="en-US"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64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r>
              <a:rPr lang="en-US" dirty="0" smtClean="0"/>
              <a:t>Let us now see how this</a:t>
            </a:r>
            <a:r>
              <a:rPr lang="en-US" baseline="0" dirty="0" smtClean="0"/>
              <a:t> combined algorithm stacks up against bidirectional path tracing and stochastic progressive photon mapping on a number of scenes with complex illumination.</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65</a:t>
            </a:fld>
            <a:endParaRPr lang="bg-BG"/>
          </a:p>
        </p:txBody>
      </p:sp>
    </p:spTree>
    <p:extLst>
      <p:ext uri="{BB962C8B-B14F-4D97-AF65-F5344CB8AC3E}">
        <p14:creationId xmlns:p14="http://schemas.microsoft.com/office/powerpoint/2010/main" val="80410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41363"/>
            <a:ext cx="4937125" cy="3702050"/>
          </a:xfrm>
        </p:spPr>
      </p:sp>
      <p:sp>
        <p:nvSpPr>
          <p:cNvPr id="3" name="Zástupný symbol pro poznámky 2"/>
          <p:cNvSpPr>
            <a:spLocks noGrp="1"/>
          </p:cNvSpPr>
          <p:nvPr>
            <p:ph type="body" idx="1"/>
          </p:nvPr>
        </p:nvSpPr>
        <p:spPr/>
        <p:txBody>
          <a:bodyPr>
            <a:normAutofit/>
          </a:bodyPr>
          <a:lstStyle/>
          <a:p>
            <a:endParaRPr lang="en-US"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67</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r>
              <a:rPr lang="en-US" dirty="0" smtClean="0"/>
              <a:t>Here,</a:t>
            </a:r>
            <a:r>
              <a:rPr lang="en-US" baseline="0" dirty="0" smtClean="0"/>
              <a:t> we visualize the relative contributions of VM and VC techniques to the VCM image from the previous slide. This directly corresponds to the weights that VCM assigned to these techniques.</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68</a:t>
            </a:fld>
            <a:endParaRPr lang="bg-BG"/>
          </a:p>
        </p:txBody>
      </p:sp>
    </p:spTree>
    <p:extLst>
      <p:ext uri="{BB962C8B-B14F-4D97-AF65-F5344CB8AC3E}">
        <p14:creationId xmlns:p14="http://schemas.microsoft.com/office/powerpoint/2010/main" val="2340552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As usual,</a:t>
            </a:r>
            <a:r>
              <a:rPr lang="en-US" baseline="0" dirty="0" smtClean="0"/>
              <a:t> the culprit is inappropriate path sampling. The problem is that none of the path sampling techniques used in bidirectional path tracing is efficient at sampling the SDS effects, so their combination cannot sample those effects either.</a:t>
            </a:r>
          </a:p>
          <a:p>
            <a:pPr>
              <a:buFont typeface="Arial" pitchFamily="34" charset="0"/>
              <a:buChar char="•"/>
            </a:pPr>
            <a:r>
              <a:rPr lang="en-US" baseline="0" dirty="0" smtClean="0"/>
              <a:t> To see this, consider the example on the slide. We have a pool (diffuse – D) filler with water (</a:t>
            </a:r>
            <a:r>
              <a:rPr lang="en-US" baseline="0" dirty="0" err="1" smtClean="0"/>
              <a:t>specular</a:t>
            </a:r>
            <a:r>
              <a:rPr lang="en-US" baseline="0" dirty="0" smtClean="0"/>
              <a:t> – S), a pinhole camera, and a small light source.</a:t>
            </a:r>
          </a:p>
          <a:p>
            <a:pPr>
              <a:buFont typeface="Arial" pitchFamily="34" charset="0"/>
              <a:buChar char="•"/>
            </a:pPr>
            <a:r>
              <a:rPr lang="en-US" baseline="0" dirty="0" smtClean="0"/>
              <a:t> No path connections are possible because of the two </a:t>
            </a:r>
            <a:r>
              <a:rPr lang="en-US" baseline="0" dirty="0" err="1" smtClean="0"/>
              <a:t>specular</a:t>
            </a:r>
            <a:r>
              <a:rPr lang="en-US" baseline="0" dirty="0" smtClean="0"/>
              <a:t> vertices. Unidirectional sampling from the light source is not possible either because of the pinhole camera.</a:t>
            </a:r>
          </a:p>
          <a:p>
            <a:pPr>
              <a:buFont typeface="Arial" pitchFamily="34" charset="0"/>
              <a:buChar char="•"/>
            </a:pPr>
            <a:r>
              <a:rPr lang="en-US" baseline="0" dirty="0" smtClean="0"/>
              <a:t> So we are left with one single (unidirectional) path sampling technique that starts from the camera, and hopes to randomly strike the light source. It is not hard to see that the smaller the source, the lower the probability of hitting the source and the higher the estimator variance.</a:t>
            </a:r>
          </a:p>
          <a:p>
            <a:pPr>
              <a:buFont typeface="Arial" pitchFamily="34" charset="0"/>
              <a:buChar char="•"/>
            </a:pPr>
            <a:r>
              <a:rPr lang="en-US" baseline="0" dirty="0" smtClean="0"/>
              <a:t> In the limit, for point sources and pinhole camera, the SDS effects cannot be sampled by local path sampling at all.</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solidFill>
                  <a:prstClr val="black"/>
                </a:solidFill>
              </a:rPr>
              <a:pPr>
                <a:defRPr/>
              </a:pPr>
              <a:t>3</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75</a:t>
            </a:fld>
            <a:endParaRPr lang="bg-BG"/>
          </a:p>
        </p:txBody>
      </p:sp>
    </p:spTree>
    <p:extLst>
      <p:ext uri="{BB962C8B-B14F-4D97-AF65-F5344CB8AC3E}">
        <p14:creationId xmlns:p14="http://schemas.microsoft.com/office/powerpoint/2010/main" val="25746096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76</a:t>
            </a:fld>
            <a:endParaRPr lang="bg-BG"/>
          </a:p>
        </p:txBody>
      </p:sp>
    </p:spTree>
    <p:extLst>
      <p:ext uri="{BB962C8B-B14F-4D97-AF65-F5344CB8AC3E}">
        <p14:creationId xmlns:p14="http://schemas.microsoft.com/office/powerpoint/2010/main" val="764960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41363"/>
            <a:ext cx="4937125" cy="3702050"/>
          </a:xfrm>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In summary, vertex connection and merging tries to combine</a:t>
            </a:r>
            <a:r>
              <a:rPr lang="en-US" baseline="0" dirty="0" smtClean="0"/>
              <a:t> the best of bidirectional path tracing (BPT) and (progressive) photon mapping. An important property of the algorithm is that it retains the higher order of convergence of BPT, meaning that it approaches the correct solution faster than PPM as we spend more computational effort (i.e. sample more paths). The asymptotic analysis can be found in the VCM paper.</a:t>
            </a:r>
          </a:p>
          <a:p>
            <a:endParaRPr lang="en-US"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77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41363"/>
            <a:ext cx="4937125" cy="3702050"/>
          </a:xfrm>
        </p:spPr>
      </p:sp>
      <p:sp>
        <p:nvSpPr>
          <p:cNvPr id="3" name="Zástupný symbol pro poznámky 2"/>
          <p:cNvSpPr>
            <a:spLocks noGrp="1"/>
          </p:cNvSpPr>
          <p:nvPr>
            <p:ph type="body" idx="1"/>
          </p:nvPr>
        </p:nvSpPr>
        <p:spPr/>
        <p:txBody>
          <a:bodyPr>
            <a:normAutofit/>
          </a:bodyPr>
          <a:lstStyle/>
          <a:p>
            <a:r>
              <a:rPr lang="en-US" baseline="0" dirty="0" smtClean="0"/>
              <a:t>Even though VCM is a step forward in Monte Carlo rendering and has proven very useful in practice, it doesn’t come without limitations. Specifically, it cannot handle more efficiently those types of light transport paths that are difficult for both BPT and PM to sample.</a:t>
            </a:r>
          </a:p>
          <a:p>
            <a:r>
              <a:rPr lang="en-US" baseline="0" dirty="0" smtClean="0"/>
              <a:t>[CLICK] A prominent example are caustics falling on a glossy surface.</a:t>
            </a:r>
          </a:p>
          <a:p>
            <a:r>
              <a:rPr lang="en-US" baseline="0" dirty="0" smtClean="0"/>
              <a:t>[CLICK] On this kitchen scene, even though VCM brings practical improvements over BPT, there is still a lot to be desired from the caustics on the glossy surface.</a:t>
            </a:r>
          </a:p>
          <a:p>
            <a:endParaRPr lang="en-US"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78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r>
              <a:rPr lang="en-US" dirty="0" smtClean="0"/>
              <a:t>A number</a:t>
            </a:r>
            <a:r>
              <a:rPr lang="en-US" baseline="0" dirty="0" smtClean="0"/>
              <a:t> of companies have announced VCM integration in the upcoming releases of their commercial renderers.</a:t>
            </a:r>
          </a:p>
          <a:p>
            <a:endParaRPr lang="en-US" baseline="0" dirty="0" smtClean="0"/>
          </a:p>
          <a:p>
            <a:r>
              <a:rPr lang="en-US" baseline="0" dirty="0" smtClean="0"/>
              <a:t>For example, VCM is coming in Pixar’s Photorealistic </a:t>
            </a:r>
            <a:r>
              <a:rPr lang="en-US" baseline="0" dirty="0" err="1" smtClean="0"/>
              <a:t>RenderMan</a:t>
            </a:r>
            <a:r>
              <a:rPr lang="en-US" baseline="0" dirty="0" smtClean="0"/>
              <a:t> v19, …</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81</a:t>
            </a:fld>
            <a:endParaRPr lang="bg-BG"/>
          </a:p>
        </p:txBody>
      </p:sp>
    </p:spTree>
    <p:extLst>
      <p:ext uri="{BB962C8B-B14F-4D97-AF65-F5344CB8AC3E}">
        <p14:creationId xmlns:p14="http://schemas.microsoft.com/office/powerpoint/2010/main" val="2800125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41363"/>
            <a:ext cx="4937125" cy="3702050"/>
          </a:xfrm>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Photon</a:t>
            </a:r>
            <a:r>
              <a:rPr lang="en-US" baseline="0" dirty="0" smtClean="0"/>
              <a:t> mapping – a computer graphics name for a light transport technique based on non-parametric density estimation – is well known for its efficient handling of caustics and reflected caustics.</a:t>
            </a:r>
          </a:p>
          <a:p>
            <a:pPr>
              <a:buFont typeface="Arial" pitchFamily="34" charset="0"/>
              <a:buChar char="•"/>
            </a:pPr>
            <a:r>
              <a:rPr lang="en-US" baseline="0" dirty="0" smtClean="0"/>
              <a:t> The algorithm proceeds in two stages. </a:t>
            </a:r>
          </a:p>
          <a:p>
            <a:pPr>
              <a:buFont typeface="Arial" pitchFamily="34" charset="0"/>
              <a:buChar char="•"/>
            </a:pPr>
            <a:r>
              <a:rPr lang="en-US" baseline="0" dirty="0" smtClean="0"/>
              <a:t> In the first stage, a large number of particle histories (light paths) are traced starting from the light source. Every time the particle scatters, we store it in a data structure called the “photon map”.</a:t>
            </a:r>
          </a:p>
          <a:p>
            <a:pPr>
              <a:buFont typeface="Arial" pitchFamily="34" charset="0"/>
              <a:buChar char="•"/>
            </a:pPr>
            <a:r>
              <a:rPr lang="en-US" baseline="0" dirty="0" smtClean="0"/>
              <a:t> In the second stage, we generate the image by tracing sub-paths starting from the camera and whenever we hit a non-specular object, we estimate the radiance by a “photon map lookup” and terminate the walk.</a:t>
            </a:r>
          </a:p>
          <a:p>
            <a:pPr>
              <a:buFont typeface="Arial" pitchFamily="34" charset="0"/>
              <a:buChar char="•"/>
            </a:pPr>
            <a:r>
              <a:rPr lang="en-US" baseline="0" dirty="0" smtClean="0"/>
              <a:t> The photon map lookup estimates the radiance using a non-parametric density estimation technique; k-NN density estimation is most common. This involves finding the k nearest neighboring particles in the photon map and estimating the radiance as a weighted density of these particles.</a:t>
            </a:r>
          </a:p>
          <a:p>
            <a:pPr>
              <a:buFont typeface="Arial" pitchFamily="34" charset="0"/>
              <a:buChar char="•"/>
            </a:pP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pPr>
              <a:buFont typeface="Arial" pitchFamily="34" charset="0"/>
              <a:buChar char="•"/>
            </a:pPr>
            <a:r>
              <a:rPr lang="en-US" dirty="0" smtClean="0"/>
              <a:t> T</a:t>
            </a:r>
            <a:r>
              <a:rPr lang="en-US" baseline="0" dirty="0" smtClean="0"/>
              <a:t>his example, we saw that </a:t>
            </a:r>
            <a:r>
              <a:rPr lang="en-US" baseline="0" dirty="0" err="1" smtClean="0"/>
              <a:t>bidrectional</a:t>
            </a:r>
            <a:r>
              <a:rPr lang="en-US" baseline="0" dirty="0" smtClean="0"/>
              <a:t> path tracing and photon mapping are pretty much complementary in terms of their strengths and weaknesses. BPT cannot do reflected caustics, but is really good at the overall diffuse illumination.</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52</a:t>
            </a:fld>
            <a:endParaRPr lang="bg-BG"/>
          </a:p>
        </p:txBody>
      </p:sp>
    </p:spTree>
    <p:extLst>
      <p:ext uri="{BB962C8B-B14F-4D97-AF65-F5344CB8AC3E}">
        <p14:creationId xmlns:p14="http://schemas.microsoft.com/office/powerpoint/2010/main" val="1908908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And vice versa for photon mapping.</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53</a:t>
            </a:fld>
            <a:endParaRPr lang="bg-BG"/>
          </a:p>
        </p:txBody>
      </p:sp>
    </p:spTree>
    <p:extLst>
      <p:ext uri="{BB962C8B-B14F-4D97-AF65-F5344CB8AC3E}">
        <p14:creationId xmlns:p14="http://schemas.microsoft.com/office/powerpoint/2010/main" val="4257758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By using multiple</a:t>
            </a:r>
            <a:r>
              <a:rPr lang="en-US" baseline="0" dirty="0" smtClean="0"/>
              <a:t> importance sampling to </a:t>
            </a:r>
            <a:r>
              <a:rPr lang="en-US" dirty="0" smtClean="0"/>
              <a:t>combine</a:t>
            </a:r>
            <a:r>
              <a:rPr lang="en-US" baseline="0" dirty="0" smtClean="0"/>
              <a:t> estimators from bidirectional path tracing and photon mapping, the </a:t>
            </a:r>
            <a:r>
              <a:rPr lang="en-US" dirty="0" smtClean="0"/>
              <a:t>algorithm I will talk</a:t>
            </a:r>
            <a:r>
              <a:rPr lang="en-US" baseline="0" dirty="0" smtClean="0"/>
              <a:t> about today automatically finds a good mixture of techniques for each individual light transport path, and produces a clean image in the same amount of time.</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54</a:t>
            </a:fld>
            <a:endParaRPr lang="bg-BG"/>
          </a:p>
        </p:txBody>
      </p:sp>
    </p:spTree>
    <p:extLst>
      <p:ext uri="{BB962C8B-B14F-4D97-AF65-F5344CB8AC3E}">
        <p14:creationId xmlns:p14="http://schemas.microsoft.com/office/powerpoint/2010/main" val="1320538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r>
              <a:rPr lang="en-US" dirty="0" smtClean="0"/>
              <a:t>Let us start by reviewing how bidirectional</a:t>
            </a:r>
            <a:r>
              <a:rPr lang="en-US" baseline="0" dirty="0" smtClean="0"/>
              <a:t> path tracing (</a:t>
            </a:r>
            <a:r>
              <a:rPr lang="en-US" dirty="0" smtClean="0"/>
              <a:t>BPT) and photon mapping (PM) sample light transport paths that connect the light sources to the camera</a:t>
            </a:r>
            <a:r>
              <a:rPr lang="en-US" baseline="0" dirty="0" smtClean="0"/>
              <a:t>:</a:t>
            </a:r>
          </a:p>
          <a:p>
            <a:endParaRPr lang="en-US" baseline="0" dirty="0" smtClean="0"/>
          </a:p>
          <a:p>
            <a:pPr marL="0" indent="0">
              <a:buFont typeface="Arial" pitchFamily="34" charset="0"/>
              <a:buNone/>
            </a:pPr>
            <a:r>
              <a:rPr lang="en-US" baseline="0" dirty="0" smtClean="0"/>
              <a:t>[CLICK] The techniques BPT employs can be roughly categorized to </a:t>
            </a:r>
            <a:r>
              <a:rPr lang="en-US" i="1" baseline="0" dirty="0" smtClean="0"/>
              <a:t>unidirectional sampling</a:t>
            </a:r>
            <a:r>
              <a:rPr lang="en-US" baseline="0" dirty="0" smtClean="0"/>
              <a:t> (US) and </a:t>
            </a:r>
            <a:r>
              <a:rPr lang="en-US" i="1" baseline="0" dirty="0" smtClean="0"/>
              <a:t>vertex connection</a:t>
            </a:r>
            <a:r>
              <a:rPr lang="en-US" i="0" baseline="0" dirty="0" smtClean="0"/>
              <a:t> (VC)</a:t>
            </a:r>
            <a:r>
              <a:rPr lang="en-US" baseline="0" dirty="0" smtClean="0"/>
              <a:t>. [CLICK] US constructs a path by starting either from a light source or the camera and tracing a random walk in the scene until termination. [CLICK] On the other hand, VC traces one subpath from a light source and another one from the camera, and then completes a full path by connects their endpoints.</a:t>
            </a:r>
          </a:p>
          <a:p>
            <a:pPr marL="171450" indent="-171450">
              <a:buFont typeface="Arial" pitchFamily="34" charset="0"/>
              <a:buChar char="•"/>
            </a:pPr>
            <a:endParaRPr lang="en-US" baseline="0" dirty="0" smtClean="0"/>
          </a:p>
          <a:p>
            <a:pPr marL="0" indent="0">
              <a:buFont typeface="Arial" pitchFamily="34" charset="0"/>
              <a:buNone/>
            </a:pPr>
            <a:r>
              <a:rPr lang="en-US" baseline="0" dirty="0" smtClean="0"/>
              <a:t>[CLICK] In contrast, PM first traces a number of light subpaths and stores their vertices, a.k.a. photons. It then traces subpaths from the camera and computes the outgoing radiance at the hit points using density estimation by looking up nearby photons.</a:t>
            </a:r>
          </a:p>
          <a:p>
            <a:endParaRPr lang="en-GB"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55</a:t>
            </a:fld>
            <a:endParaRPr lang="bg-BG"/>
          </a:p>
        </p:txBody>
      </p:sp>
    </p:spTree>
    <p:extLst>
      <p:ext uri="{BB962C8B-B14F-4D97-AF65-F5344CB8AC3E}">
        <p14:creationId xmlns:p14="http://schemas.microsoft.com/office/powerpoint/2010/main" val="2194441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41363"/>
            <a:ext cx="4937125" cy="3702050"/>
          </a:xfrm>
        </p:spPr>
      </p:sp>
      <p:sp>
        <p:nvSpPr>
          <p:cNvPr id="3" name="Zástupný symbol pro poznámky 2"/>
          <p:cNvSpPr>
            <a:spLocks noGrp="1"/>
          </p:cNvSpPr>
          <p:nvPr>
            <p:ph type="body" idx="1"/>
          </p:nvPr>
        </p:nvSpPr>
        <p:spPr/>
        <p:txBody>
          <a:bodyPr>
            <a:normAutofit/>
          </a:bodyPr>
          <a:lstStyle/>
          <a:p>
            <a:r>
              <a:rPr lang="en-US" dirty="0" smtClean="0"/>
              <a:t>However, even though both</a:t>
            </a:r>
            <a:r>
              <a:rPr lang="en-US" baseline="0" dirty="0" smtClean="0"/>
              <a:t> </a:t>
            </a:r>
            <a:r>
              <a:rPr lang="en-US" dirty="0" smtClean="0"/>
              <a:t>methods have been published more than 15 years ago, neither a</a:t>
            </a:r>
            <a:r>
              <a:rPr lang="en-US" baseline="0" dirty="0" smtClean="0"/>
              <a:t> rigorous analysis of their relative performance nor an</a:t>
            </a:r>
            <a:r>
              <a:rPr lang="en-US" dirty="0" smtClean="0"/>
              <a:t> efficient</a:t>
            </a:r>
            <a:r>
              <a:rPr lang="en-US" baseline="0" dirty="0" smtClean="0"/>
              <a:t> combination had been shown until very recently. The reason for this is that BPT and PM have originally been defined in different theoretical frameworks – BPT as a standard Monte Carlo estimator to the path integral, and PM as an outgoing radiance estimator based on photon density estimation.</a:t>
            </a:r>
          </a:p>
          <a:p>
            <a:endParaRPr lang="en-US" baseline="0" dirty="0" smtClean="0"/>
          </a:p>
          <a:p>
            <a:r>
              <a:rPr lang="en-US" baseline="0" dirty="0" smtClean="0"/>
              <a:t>The first step toward combining these two methods is to put them in the same mathematical framework. We choose </a:t>
            </a:r>
            <a:r>
              <a:rPr lang="en-US" baseline="0" dirty="0" err="1" smtClean="0"/>
              <a:t>Veach’s</a:t>
            </a:r>
            <a:r>
              <a:rPr lang="en-US" baseline="0" dirty="0" smtClean="0"/>
              <a:t> path integral formulation of light transport, as it has a number of good properties and also because BPT is already naturally defined in this framework.</a:t>
            </a:r>
          </a:p>
          <a:p>
            <a:endParaRPr lang="en-US" baseline="0" dirty="0" smtClean="0"/>
          </a:p>
          <a:p>
            <a:r>
              <a:rPr lang="en-US" baseline="0" dirty="0" smtClean="0"/>
              <a:t>We need two key ingredients: (1) express PM as a sampling technique that constructs light transport paths that connect the light sources to the camera, and (2) derive the probability densities for paths sampled with this technique. This will give us a basis for reasoning about the relative efficiency of BPT and PM. And more importantly, it will lay the ground for combining their corresponding estimators via </a:t>
            </a:r>
            <a:r>
              <a:rPr lang="en-US" b="0" i="1" baseline="0" dirty="0" smtClean="0"/>
              <a:t>multiple importance sampling</a:t>
            </a:r>
            <a:r>
              <a:rPr lang="en-US" baseline="0" dirty="0" smtClean="0"/>
              <a:t>.</a:t>
            </a:r>
            <a:endParaRPr lang="en-US" dirty="0" smtClean="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56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r>
              <a:rPr lang="en-US" dirty="0" smtClean="0"/>
              <a:t>Let us start by taking a simple length-3 path and see how it can be constructed </a:t>
            </a:r>
            <a:r>
              <a:rPr lang="en-US" dirty="0" err="1" smtClean="0"/>
              <a:t>bidirectionally</a:t>
            </a:r>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57</a:t>
            </a:fld>
            <a:endParaRPr lang="bg-BG"/>
          </a:p>
        </p:txBody>
      </p:sp>
    </p:spTree>
    <p:extLst>
      <p:ext uri="{BB962C8B-B14F-4D97-AF65-F5344CB8AC3E}">
        <p14:creationId xmlns:p14="http://schemas.microsoft.com/office/powerpoint/2010/main" val="3085944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defRPr/>
            </a:pPr>
            <a:endParaRPr 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a:defRPr/>
            </a:pPr>
            <a:endParaRPr lang="en-US"/>
          </a:p>
        </p:txBody>
      </p:sp>
      <p:sp>
        <p:nvSpPr>
          <p:cNvPr id="60418" name="Rectangle 2"/>
          <p:cNvSpPr>
            <a:spLocks noGrp="1" noChangeArrowheads="1"/>
          </p:cNvSpPr>
          <p:nvPr>
            <p:ph type="ctrTitle"/>
          </p:nvPr>
        </p:nvSpPr>
        <p:spPr>
          <a:xfrm>
            <a:off x="914400" y="1524000"/>
            <a:ext cx="7623175" cy="1752600"/>
          </a:xfrm>
        </p:spPr>
        <p:txBody>
          <a:bodyPr/>
          <a:lstStyle>
            <a:lvl1pPr>
              <a:defRPr sz="3600"/>
            </a:lvl1pPr>
          </a:lstStyle>
          <a:p>
            <a:r>
              <a:rPr lang="en-US" altLang="en-US"/>
              <a:t>Klepnutím lze upravit styl předlohy nadpisů.</a:t>
            </a:r>
          </a:p>
        </p:txBody>
      </p:sp>
      <p:sp>
        <p:nvSpPr>
          <p:cNvPr id="60419"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200"/>
            </a:lvl1pPr>
          </a:lstStyle>
          <a:p>
            <a:r>
              <a:rPr lang="en-US" altLang="en-US"/>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r>
              <a:rPr lang="en-US" altLang="en-US" smtClean="0"/>
              <a:t>PG III (NPGR010) - J. Křivánek 2014</a:t>
            </a:r>
            <a:endParaRPr lang="en-US" altLang="en-US"/>
          </a:p>
        </p:txBody>
      </p:sp>
      <p:sp>
        <p:nvSpPr>
          <p:cNvPr id="8" name="Rectangle 6"/>
          <p:cNvSpPr>
            <a:spLocks noGrp="1" noChangeArrowheads="1"/>
          </p:cNvSpPr>
          <p:nvPr>
            <p:ph type="sldNum" sz="quarter" idx="12"/>
          </p:nvPr>
        </p:nvSpPr>
        <p:spPr/>
        <p:txBody>
          <a:bodyPr/>
          <a:lstStyle>
            <a:lvl1pPr>
              <a:defRPr/>
            </a:lvl1pPr>
          </a:lstStyle>
          <a:p>
            <a:pPr>
              <a:defRPr/>
            </a:pPr>
            <a:fld id="{173736DA-9EC8-4C5D-A819-DF8025DE5133}"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2014</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2739E66-8862-4318-8FCC-B36EF010FB0D}"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2014</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30C687D-0553-4E8F-B50D-778393E69359}" type="slidenum">
              <a:rPr lang="en-US" altLang="en-US"/>
              <a:pPr>
                <a:defRPr/>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2014</a:t>
            </a:r>
            <a:endParaRPr lang="en-US" altLang="en-US"/>
          </a:p>
        </p:txBody>
      </p:sp>
      <p:sp>
        <p:nvSpPr>
          <p:cNvPr id="8" name="Rectangle 6"/>
          <p:cNvSpPr>
            <a:spLocks noGrp="1" noChangeArrowheads="1"/>
          </p:cNvSpPr>
          <p:nvPr>
            <p:ph type="sldNum" sz="quarter" idx="12"/>
          </p:nvPr>
        </p:nvSpPr>
        <p:spPr>
          <a:ln/>
        </p:spPr>
        <p:txBody>
          <a:bodyPr/>
          <a:lstStyle>
            <a:lvl1pPr>
              <a:defRPr/>
            </a:lvl1pPr>
          </a:lstStyle>
          <a:p>
            <a:pPr>
              <a:defRPr/>
            </a:pPr>
            <a:fld id="{52F8B706-0ACD-40B3-AB95-4E5D869EDC98}"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30725"/>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2014</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02B0EFF5-42FE-4857-86A7-726EDF73FA87}"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0725"/>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2014</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0FD136D-F7F6-4687-8AF5-8DD3B44F6925}" type="slidenum">
              <a:rPr lang="en-US" altLang="en-US"/>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2014</a:t>
            </a: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BCB31B0E-0D36-48F6-8B83-9FB9BC865C7D}" type="slidenum">
              <a:rPr lang="en-US" altLang="en-US"/>
              <a:pPr>
                <a:defRPr/>
              </a:pPr>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2014</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75D4DDC-3877-46A6-ADFA-63D64A866183}" type="slidenum">
              <a:rPr lang="en-US" altLang="en-US"/>
              <a:pPr>
                <a:defRPr/>
              </a:pPr>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2014</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55BF24B9-7C0C-4B4F-82A6-2E812FE33BDA}" type="slidenum">
              <a:rPr lang="en-US" altLang="en-US"/>
              <a:pPr>
                <a:defRPr/>
              </a:pPr>
              <a:t>‹#›</a:t>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Main title only">
    <p:spTree>
      <p:nvGrpSpPr>
        <p:cNvPr id="1" name=""/>
        <p:cNvGrpSpPr/>
        <p:nvPr/>
      </p:nvGrpSpPr>
      <p:grpSpPr>
        <a:xfrm>
          <a:off x="0" y="0"/>
          <a:ext cx="0" cy="0"/>
          <a:chOff x="0" y="0"/>
          <a:chExt cx="0" cy="0"/>
        </a:xfrm>
      </p:grpSpPr>
      <p:sp>
        <p:nvSpPr>
          <p:cNvPr id="6" name="Content Placeholder 2"/>
          <p:cNvSpPr>
            <a:spLocks noGrp="1"/>
          </p:cNvSpPr>
          <p:nvPr>
            <p:ph idx="1"/>
          </p:nvPr>
        </p:nvSpPr>
        <p:spPr>
          <a:xfrm>
            <a:off x="0" y="1051560"/>
            <a:ext cx="9136380" cy="5806440"/>
          </a:xfrm>
          <a:prstGeom prst="rect">
            <a:avLst/>
          </a:prstGeom>
        </p:spPr>
        <p:txBody>
          <a:bodyPr lIns="144000" tIns="144000">
            <a:normAutofit/>
            <a:scene3d>
              <a:camera prst="orthographicFront"/>
              <a:lightRig rig="threePt" dir="t"/>
            </a:scene3d>
            <a:sp3d prstMaterial="metal">
              <a:bevelT w="31750" h="6350"/>
              <a:extrusionClr>
                <a:schemeClr val="tx1"/>
              </a:extrusionClr>
              <a:contourClr>
                <a:schemeClr val="tx1"/>
              </a:contourClr>
            </a:sp3d>
          </a:bodyPr>
          <a:lstStyle>
            <a:lvl1pPr>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1pPr>
            <a:lvl2pPr marL="756000">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2pPr>
            <a:lvl3pPr marL="1019175" indent="-228600">
              <a:buClr>
                <a:srgbClr val="FFC000"/>
              </a:buClr>
              <a:defRPr>
                <a:ln w="31750">
                  <a:noFill/>
                </a:ln>
                <a:effectLst>
                  <a:outerShdw blurRad="50800" dist="38100" dir="2700000" algn="tl" rotWithShape="0">
                    <a:prstClr val="black"/>
                  </a:outerShdw>
                </a:effectLst>
                <a:latin typeface="Calibri" pitchFamily="34" charset="0"/>
              </a:defRPr>
            </a:lvl3pPr>
            <a:lvl4pPr marL="1236663" indent="-209550">
              <a:buClr>
                <a:srgbClr val="FFC000"/>
              </a:buClr>
              <a:buSzPct val="90000"/>
              <a:buFont typeface="Verdana" pitchFamily="34" charset="0"/>
              <a:buChar char="-"/>
              <a:defRPr>
                <a:ln w="31750">
                  <a:noFill/>
                </a:ln>
                <a:effectLst>
                  <a:outerShdw blurRad="50800" dist="38100" dir="2700000" algn="tl" rotWithShape="0">
                    <a:prstClr val="black"/>
                  </a:outerShdw>
                </a:effectLst>
                <a:latin typeface="Calibri" pitchFamily="34" charset="0"/>
              </a:defRPr>
            </a:lvl4pPr>
            <a:lvl5pPr marL="1455738" indent="-209550">
              <a:buClr>
                <a:srgbClr val="FFC000"/>
              </a:buClr>
              <a:defRPr>
                <a:ln w="31750">
                  <a:noFill/>
                </a:ln>
                <a:effectLst>
                  <a:outerShdw blurRad="50800" dist="38100" dir="2700000" algn="tl" rotWithShape="0">
                    <a:prstClr val="black"/>
                  </a:outerShdw>
                </a:effectLst>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Title 10"/>
          <p:cNvSpPr>
            <a:spLocks noGrp="1"/>
          </p:cNvSpPr>
          <p:nvPr>
            <p:ph type="title" hasCustomPrompt="1"/>
          </p:nvPr>
        </p:nvSpPr>
        <p:spPr/>
        <p:txBody>
          <a:bodyPr/>
          <a:lstStyle>
            <a:lvl1pPr>
              <a:defRPr/>
            </a:lvl1pPr>
          </a:lstStyle>
          <a:p>
            <a:r>
              <a:rPr lang="en-US" dirty="0" smtClean="0"/>
              <a:t>Click to edit title</a:t>
            </a:r>
            <a:endParaRPr lang="bg-BG" dirty="0"/>
          </a:p>
        </p:txBody>
      </p:sp>
    </p:spTree>
    <p:extLst>
      <p:ext uri="{BB962C8B-B14F-4D97-AF65-F5344CB8AC3E}">
        <p14:creationId xmlns:p14="http://schemas.microsoft.com/office/powerpoint/2010/main" val="1001854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Main title &amp;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bg-BG" dirty="0"/>
          </a:p>
        </p:txBody>
      </p:sp>
      <p:sp>
        <p:nvSpPr>
          <p:cNvPr id="3" name="Text Placeholder 9"/>
          <p:cNvSpPr>
            <a:spLocks noGrp="1"/>
          </p:cNvSpPr>
          <p:nvPr>
            <p:ph type="body" sz="quarter" idx="10" hasCustomPrompt="1"/>
          </p:nvPr>
        </p:nvSpPr>
        <p:spPr>
          <a:xfrm>
            <a:off x="0" y="594361"/>
            <a:ext cx="7524000" cy="433395"/>
          </a:xfrm>
          <a:prstGeom prst="rect">
            <a:avLst/>
          </a:prstGeom>
        </p:spPr>
        <p:txBody>
          <a:bodyPr lIns="118800" tIns="0" bIns="0" anchor="ctr" anchorCtr="0">
            <a:noAutofit/>
            <a:scene3d>
              <a:camera prst="orthographicFront"/>
              <a:lightRig rig="threePt" dir="t">
                <a:rot lat="0" lon="0" rev="2700000"/>
              </a:lightRig>
            </a:scene3d>
            <a:sp3d prstMaterial="dkEdge">
              <a:bevelT w="31750" h="19050"/>
              <a:contourClr>
                <a:srgbClr val="434343"/>
              </a:contourClr>
            </a:sp3d>
          </a:bodyPr>
          <a:lstStyle>
            <a:lvl1pPr>
              <a:buFontTx/>
              <a:buNone/>
              <a:defRPr b="1">
                <a:gradFill>
                  <a:gsLst>
                    <a:gs pos="100000">
                      <a:schemeClr val="accent3"/>
                    </a:gs>
                    <a:gs pos="47000">
                      <a:srgbClr val="FFF9E9"/>
                    </a:gs>
                  </a:gsLst>
                  <a:lin ang="5400000" scaled="0"/>
                </a:gradFill>
                <a:effectLst>
                  <a:outerShdw blurRad="50800" dist="38100" dir="2700000" algn="tl" rotWithShape="0">
                    <a:prstClr val="black">
                      <a:alpha val="40000"/>
                    </a:prstClr>
                  </a:outerShdw>
                </a:effectLst>
                <a:latin typeface="Calibri" pitchFamily="34" charset="0"/>
              </a:defRPr>
            </a:lvl1pPr>
          </a:lstStyle>
          <a:p>
            <a:pPr lvl="0"/>
            <a:r>
              <a:rPr lang="en-US" dirty="0" smtClean="0"/>
              <a:t>Click to edit subtitle</a:t>
            </a:r>
            <a:endParaRPr lang="bg-BG" dirty="0"/>
          </a:p>
        </p:txBody>
      </p:sp>
      <p:sp>
        <p:nvSpPr>
          <p:cNvPr id="8" name="Content Placeholder 2"/>
          <p:cNvSpPr>
            <a:spLocks noGrp="1"/>
          </p:cNvSpPr>
          <p:nvPr>
            <p:ph idx="1"/>
          </p:nvPr>
        </p:nvSpPr>
        <p:spPr>
          <a:xfrm>
            <a:off x="0" y="1051560"/>
            <a:ext cx="9136380" cy="5806440"/>
          </a:xfrm>
          <a:prstGeom prst="rect">
            <a:avLst/>
          </a:prstGeom>
        </p:spPr>
        <p:txBody>
          <a:bodyPr lIns="144000" tIns="144000">
            <a:normAutofit/>
            <a:scene3d>
              <a:camera prst="orthographicFront"/>
              <a:lightRig rig="threePt" dir="t"/>
            </a:scene3d>
            <a:sp3d prstMaterial="metal">
              <a:bevelT w="31750" h="6350"/>
              <a:extrusionClr>
                <a:schemeClr val="tx1"/>
              </a:extrusionClr>
              <a:contourClr>
                <a:schemeClr val="tx1"/>
              </a:contourClr>
            </a:sp3d>
          </a:bodyPr>
          <a:lstStyle>
            <a:lvl1pPr>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1pPr>
            <a:lvl2pPr marL="756000">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2pPr>
            <a:lvl3pPr marL="1019175" indent="-228600">
              <a:buClr>
                <a:srgbClr val="FFC000"/>
              </a:buClr>
              <a:defRPr>
                <a:ln w="31750">
                  <a:noFill/>
                </a:ln>
                <a:effectLst>
                  <a:outerShdw blurRad="50800" dist="38100" dir="2700000" algn="tl" rotWithShape="0">
                    <a:prstClr val="black"/>
                  </a:outerShdw>
                </a:effectLst>
                <a:latin typeface="Calibri" pitchFamily="34" charset="0"/>
              </a:defRPr>
            </a:lvl3pPr>
            <a:lvl4pPr marL="1236663" indent="-209550">
              <a:buClr>
                <a:srgbClr val="FFC000"/>
              </a:buClr>
              <a:buSzPct val="90000"/>
              <a:buFont typeface="Verdana" pitchFamily="34" charset="0"/>
              <a:buChar char="-"/>
              <a:defRPr>
                <a:ln w="31750">
                  <a:noFill/>
                </a:ln>
                <a:effectLst>
                  <a:outerShdw blurRad="50800" dist="38100" dir="2700000" algn="tl" rotWithShape="0">
                    <a:prstClr val="black"/>
                  </a:outerShdw>
                </a:effectLst>
                <a:latin typeface="Calibri" pitchFamily="34" charset="0"/>
              </a:defRPr>
            </a:lvl4pPr>
            <a:lvl5pPr marL="1455738" indent="-209550">
              <a:buClr>
                <a:srgbClr val="FFC000"/>
              </a:buClr>
              <a:defRPr>
                <a:ln w="31750">
                  <a:noFill/>
                </a:ln>
                <a:effectLst>
                  <a:outerShdw blurRad="50800" dist="38100" dir="2700000" algn="tl" rotWithShape="0">
                    <a:prstClr val="black"/>
                  </a:outerShdw>
                </a:effectLst>
                <a:latin typeface="Calibri" pitchFamily="34" charset="0"/>
              </a:defRPr>
            </a:lvl5pPr>
          </a:lstStyle>
          <a:p>
            <a:pPr lvl="0"/>
            <a:r>
              <a:rPr lang="en-US" dirty="0" smtClean="0"/>
              <a:t>Click to edit Master text styles</a:t>
            </a:r>
          </a:p>
          <a:p>
            <a:pPr lvl="1"/>
            <a:r>
              <a:rPr lang="en-US" dirty="0" smtClean="0"/>
              <a:t>Second level</a:t>
            </a:r>
          </a:p>
          <a:p>
            <a:pPr lvl="0"/>
            <a:r>
              <a:rPr lang="en-US" dirty="0" smtClean="0"/>
              <a:t>Third level</a:t>
            </a:r>
          </a:p>
          <a:p>
            <a:pPr lvl="1"/>
            <a:r>
              <a:rPr lang="en-US" dirty="0" smtClean="0"/>
              <a:t>Fourth level</a:t>
            </a:r>
          </a:p>
          <a:p>
            <a:pPr lvl="2"/>
            <a:r>
              <a:rPr lang="en-US" dirty="0" smtClean="0"/>
              <a:t>Fifth level</a:t>
            </a:r>
          </a:p>
        </p:txBody>
      </p:sp>
    </p:spTree>
    <p:extLst>
      <p:ext uri="{BB962C8B-B14F-4D97-AF65-F5344CB8AC3E}">
        <p14:creationId xmlns:p14="http://schemas.microsoft.com/office/powerpoint/2010/main" val="3566019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2014</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1494967-73EE-4A75-A827-47B02327E019}" type="slidenum">
              <a:rPr lang="en-US" altLang="en-US"/>
              <a:pPr>
                <a:defRPr/>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363399A5-7D58-400F-8222-FEFF6E9CA5C1}" type="slidenum">
              <a:rPr lang="en-US">
                <a:solidFill>
                  <a:srgbClr val="FFFFFF"/>
                </a:solidFill>
              </a:rPr>
              <a:pPr>
                <a:defRPr/>
              </a:pPr>
              <a:t>‹#›</a:t>
            </a:fld>
            <a:endParaRPr lang="en-US" dirty="0">
              <a:solidFill>
                <a:srgbClr val="FFFFFF"/>
              </a:solidFill>
            </a:endParaRPr>
          </a:p>
        </p:txBody>
      </p:sp>
      <p:sp>
        <p:nvSpPr>
          <p:cNvPr id="6" name="Title 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5"/>
          <p:cNvSpPr>
            <a:spLocks noGrp="1" noChangeArrowheads="1"/>
          </p:cNvSpPr>
          <p:nvPr>
            <p:ph type="sldNum" sz="quarter" idx="11"/>
          </p:nvPr>
        </p:nvSpPr>
        <p:spPr>
          <a:xfrm>
            <a:off x="7010400" y="6477000"/>
            <a:ext cx="2133600" cy="381000"/>
          </a:xfrm>
          <a:ln/>
        </p:spPr>
        <p:txBody>
          <a:bodyPr/>
          <a:lstStyle>
            <a:lvl1pPr>
              <a:defRPr/>
            </a:lvl1pPr>
          </a:lstStyle>
          <a:p>
            <a:pPr>
              <a:defRPr/>
            </a:pPr>
            <a:fld id="{436069EF-2218-4AB1-8D37-562BB864C219}" type="slidenum">
              <a:rPr lang="en-US">
                <a:solidFill>
                  <a:srgbClr val="FFFFFF"/>
                </a:solidFill>
              </a:rPr>
              <a:pPr>
                <a:defRPr/>
              </a:pPr>
              <a:t>‹#›</a:t>
            </a:fld>
            <a:endParaRPr lang="en-US" dirty="0">
              <a:solidFill>
                <a:srgbClr val="FFFFFF"/>
              </a:solidFill>
            </a:endParaRPr>
          </a:p>
        </p:txBody>
      </p:sp>
      <p:sp>
        <p:nvSpPr>
          <p:cNvPr id="6" name="Title 5"/>
          <p:cNvSpPr>
            <a:spLocks noGrp="1"/>
          </p:cNvSpPr>
          <p:nvPr>
            <p:ph type="title"/>
          </p:nvPr>
        </p:nvSpPr>
        <p:spPr/>
        <p:txBody>
          <a:body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A9A68F69-5FF7-484D-A0E9-376D606C2711}"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114425"/>
            <a:ext cx="4038600" cy="5011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14425"/>
            <a:ext cx="4038600" cy="5011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r>
              <a:rPr lang="en-US" smtClean="0">
                <a:solidFill>
                  <a:srgbClr val="FFFFFF"/>
                </a:solidFill>
                <a:latin typeface="Arial" charset="0"/>
              </a:rPr>
              <a:t>PG III (NPGR010) - J. Křivánek 2014</a:t>
            </a:r>
            <a:endParaRPr lang="en-US">
              <a:solidFill>
                <a:srgbClr val="FFFFFF"/>
              </a:solidFill>
              <a:latin typeface="Arial" charset="0"/>
            </a:endParaRPr>
          </a:p>
        </p:txBody>
      </p:sp>
      <p:sp>
        <p:nvSpPr>
          <p:cNvPr id="7" name="Slide Number Placeholder 6"/>
          <p:cNvSpPr>
            <a:spLocks noGrp="1"/>
          </p:cNvSpPr>
          <p:nvPr>
            <p:ph type="sldNum" sz="quarter" idx="12"/>
          </p:nvPr>
        </p:nvSpPr>
        <p:spPr>
          <a:xfrm>
            <a:off x="6553200" y="6245225"/>
            <a:ext cx="2133600" cy="477838"/>
          </a:xfrm>
        </p:spPr>
        <p:txBody>
          <a:bodyPr/>
          <a:lstStyle>
            <a:lvl1pPr>
              <a:defRPr smtClean="0"/>
            </a:lvl1pPr>
          </a:lstStyle>
          <a:p>
            <a:pPr>
              <a:defRPr/>
            </a:pPr>
            <a:fld id="{A5BB768F-2CCD-412A-8D63-012715D3E4D1}" type="slidenum">
              <a:rPr lang="en-US">
                <a:solidFill>
                  <a:srgbClr val="FFFFFF"/>
                </a:solidFill>
              </a:rPr>
              <a:pPr>
                <a:defRPr/>
              </a:pPr>
              <a:t>‹#›</a:t>
            </a:fld>
            <a:endParaRPr lang="en-US" dirty="0">
              <a:solidFill>
                <a:srgbClr val="FFFFFF"/>
              </a:solidFill>
            </a:endParaRPr>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r>
              <a:rPr lang="en-US" smtClean="0">
                <a:solidFill>
                  <a:srgbClr val="FFFFFF"/>
                </a:solidFill>
                <a:latin typeface="Arial" charset="0"/>
              </a:rPr>
              <a:t>PG III (NPGR010) - J. Křivánek 2014</a:t>
            </a:r>
            <a:endParaRPr lang="en-US">
              <a:solidFill>
                <a:srgbClr val="FFFFFF"/>
              </a:solidFill>
              <a:latin typeface="Arial" charset="0"/>
            </a:endParaRPr>
          </a:p>
        </p:txBody>
      </p:sp>
      <p:sp>
        <p:nvSpPr>
          <p:cNvPr id="9" name="Slide Number Placeholder 8"/>
          <p:cNvSpPr>
            <a:spLocks noGrp="1"/>
          </p:cNvSpPr>
          <p:nvPr>
            <p:ph type="sldNum" sz="quarter" idx="12"/>
          </p:nvPr>
        </p:nvSpPr>
        <p:spPr>
          <a:xfrm>
            <a:off x="6553200" y="6245225"/>
            <a:ext cx="2133600" cy="477838"/>
          </a:xfrm>
        </p:spPr>
        <p:txBody>
          <a:bodyPr/>
          <a:lstStyle>
            <a:lvl1pPr>
              <a:defRPr smtClean="0"/>
            </a:lvl1pPr>
          </a:lstStyle>
          <a:p>
            <a:pPr>
              <a:defRPr/>
            </a:pPr>
            <a:fld id="{B3802E0E-C0A4-44B8-8995-DE92B8A82086}"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r>
              <a:rPr lang="en-US" smtClean="0">
                <a:solidFill>
                  <a:srgbClr val="FFFFFF"/>
                </a:solidFill>
                <a:latin typeface="Arial" charset="0"/>
              </a:rPr>
              <a:t>PG III (NPGR010) - J. Křivánek 2014</a:t>
            </a:r>
            <a:endParaRPr lang="en-US">
              <a:solidFill>
                <a:srgbClr val="FFFFFF"/>
              </a:solidFill>
              <a:latin typeface="Arial" charset="0"/>
            </a:endParaRPr>
          </a:p>
        </p:txBody>
      </p:sp>
      <p:sp>
        <p:nvSpPr>
          <p:cNvPr id="5" name="Slide Number Placeholder 4"/>
          <p:cNvSpPr>
            <a:spLocks noGrp="1"/>
          </p:cNvSpPr>
          <p:nvPr>
            <p:ph type="sldNum" sz="quarter" idx="12"/>
          </p:nvPr>
        </p:nvSpPr>
        <p:spPr>
          <a:xfrm>
            <a:off x="6553200" y="6245225"/>
            <a:ext cx="2133600" cy="477838"/>
          </a:xfrm>
        </p:spPr>
        <p:txBody>
          <a:bodyPr/>
          <a:lstStyle>
            <a:lvl1pPr>
              <a:defRPr smtClean="0"/>
            </a:lvl1pPr>
          </a:lstStyle>
          <a:p>
            <a:pPr>
              <a:defRPr/>
            </a:pPr>
            <a:fld id="{CA91CD84-6A4F-4F23-96C6-1BABBB692B31}"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Slide Number Placeholder 3"/>
          <p:cNvSpPr>
            <a:spLocks noGrp="1"/>
          </p:cNvSpPr>
          <p:nvPr>
            <p:ph type="sldNum" sz="quarter" idx="11"/>
          </p:nvPr>
        </p:nvSpPr>
        <p:spPr/>
        <p:txBody>
          <a:bodyPr/>
          <a:lstStyle>
            <a:lvl1pPr>
              <a:defRPr sz="2400"/>
            </a:lvl1pPr>
          </a:lstStyle>
          <a:p>
            <a:fld id="{E0F7D031-70D9-4E45-88E6-1A0BFBF386D9}"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r>
              <a:rPr lang="en-US" smtClean="0">
                <a:solidFill>
                  <a:srgbClr val="FFFFFF"/>
                </a:solidFill>
                <a:latin typeface="Arial" charset="0"/>
              </a:rPr>
              <a:t>PG III (NPGR010) - J. Křivánek 2014</a:t>
            </a:r>
            <a:endParaRPr lang="en-US">
              <a:solidFill>
                <a:srgbClr val="FFFFFF"/>
              </a:solidFill>
              <a:latin typeface="Arial" charset="0"/>
            </a:endParaRPr>
          </a:p>
        </p:txBody>
      </p:sp>
      <p:sp>
        <p:nvSpPr>
          <p:cNvPr id="7" name="Slide Number Placeholder 6"/>
          <p:cNvSpPr>
            <a:spLocks noGrp="1"/>
          </p:cNvSpPr>
          <p:nvPr>
            <p:ph type="sldNum" sz="quarter" idx="12"/>
          </p:nvPr>
        </p:nvSpPr>
        <p:spPr>
          <a:xfrm>
            <a:off x="6553200" y="6245225"/>
            <a:ext cx="2133600" cy="477838"/>
          </a:xfrm>
        </p:spPr>
        <p:txBody>
          <a:bodyPr/>
          <a:lstStyle>
            <a:lvl1pPr>
              <a:defRPr smtClean="0"/>
            </a:lvl1pPr>
          </a:lstStyle>
          <a:p>
            <a:pPr>
              <a:defRPr/>
            </a:pPr>
            <a:fld id="{6D3BC5B2-31F5-4DE1-9862-1A1E526885D7}"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r>
              <a:rPr lang="en-US" smtClean="0">
                <a:solidFill>
                  <a:srgbClr val="FFFFFF"/>
                </a:solidFill>
                <a:latin typeface="Arial" charset="0"/>
              </a:rPr>
              <a:t>PG III (NPGR010) - J. Křivánek 2014</a:t>
            </a:r>
            <a:endParaRPr lang="en-US">
              <a:solidFill>
                <a:srgbClr val="FFFFFF"/>
              </a:solidFill>
              <a:latin typeface="Arial" charset="0"/>
            </a:endParaRPr>
          </a:p>
        </p:txBody>
      </p:sp>
      <p:sp>
        <p:nvSpPr>
          <p:cNvPr id="7" name="Slide Number Placeholder 6"/>
          <p:cNvSpPr>
            <a:spLocks noGrp="1"/>
          </p:cNvSpPr>
          <p:nvPr>
            <p:ph type="sldNum" sz="quarter" idx="12"/>
          </p:nvPr>
        </p:nvSpPr>
        <p:spPr>
          <a:xfrm>
            <a:off x="6553200" y="6245225"/>
            <a:ext cx="2133600" cy="477838"/>
          </a:xfrm>
        </p:spPr>
        <p:txBody>
          <a:bodyPr/>
          <a:lstStyle>
            <a:lvl1pPr>
              <a:defRPr smtClean="0"/>
            </a:lvl1pPr>
          </a:lstStyle>
          <a:p>
            <a:pPr>
              <a:defRPr/>
            </a:pPr>
            <a:fld id="{FDDE6B8C-A290-4B34-8AF7-26629CACCE2C}"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r>
              <a:rPr lang="en-US" smtClean="0">
                <a:solidFill>
                  <a:srgbClr val="FFFFFF"/>
                </a:solidFill>
                <a:latin typeface="Arial" charset="0"/>
              </a:rPr>
              <a:t>PG III (NPGR010) - J. Křivánek 2014</a:t>
            </a:r>
            <a:endParaRPr lang="en-US">
              <a:solidFill>
                <a:srgbClr val="FFFFFF"/>
              </a:solidFill>
              <a:latin typeface="Arial" charset="0"/>
            </a:endParaRPr>
          </a:p>
        </p:txBody>
      </p:sp>
      <p:sp>
        <p:nvSpPr>
          <p:cNvPr id="6" name="Slide Number Placeholder 5"/>
          <p:cNvSpPr>
            <a:spLocks noGrp="1"/>
          </p:cNvSpPr>
          <p:nvPr>
            <p:ph type="sldNum" sz="quarter" idx="12"/>
          </p:nvPr>
        </p:nvSpPr>
        <p:spPr>
          <a:xfrm>
            <a:off x="6553200" y="6245225"/>
            <a:ext cx="2133600" cy="477838"/>
          </a:xfrm>
        </p:spPr>
        <p:txBody>
          <a:bodyPr/>
          <a:lstStyle>
            <a:lvl1pPr>
              <a:defRPr smtClean="0"/>
            </a:lvl1pPr>
          </a:lstStyle>
          <a:p>
            <a:pPr>
              <a:defRPr/>
            </a:pPr>
            <a:fld id="{50C64734-04E5-4469-84B3-FDA2A4F2596B}"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2014</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EADD9CE-F701-461C-B89C-FFB430199842}" type="slidenum">
              <a:rPr lang="en-US" altLang="en-US"/>
              <a:pPr>
                <a:defRPr/>
              </a:pPr>
              <a:t>‹#›</a:t>
            </a:fld>
            <a:endParaRPr lang="en-US"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5725"/>
            <a:ext cx="2057400"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5725"/>
            <a:ext cx="6019800" cy="6040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r>
              <a:rPr lang="en-US" smtClean="0">
                <a:solidFill>
                  <a:srgbClr val="FFFFFF"/>
                </a:solidFill>
                <a:latin typeface="Arial" charset="0"/>
              </a:rPr>
              <a:t>PG III (NPGR010) - J. Křivánek 2014</a:t>
            </a:r>
            <a:endParaRPr lang="en-US">
              <a:solidFill>
                <a:srgbClr val="FFFFFF"/>
              </a:solidFill>
              <a:latin typeface="Arial" charset="0"/>
            </a:endParaRPr>
          </a:p>
        </p:txBody>
      </p:sp>
      <p:sp>
        <p:nvSpPr>
          <p:cNvPr id="6" name="Slide Number Placeholder 5"/>
          <p:cNvSpPr>
            <a:spLocks noGrp="1"/>
          </p:cNvSpPr>
          <p:nvPr>
            <p:ph type="sldNum" sz="quarter" idx="12"/>
          </p:nvPr>
        </p:nvSpPr>
        <p:spPr>
          <a:xfrm>
            <a:off x="6553200" y="6245225"/>
            <a:ext cx="2133600" cy="477838"/>
          </a:xfrm>
        </p:spPr>
        <p:txBody>
          <a:bodyPr/>
          <a:lstStyle>
            <a:lvl1pPr>
              <a:defRPr smtClean="0"/>
            </a:lvl1pPr>
          </a:lstStyle>
          <a:p>
            <a:pPr>
              <a:defRPr/>
            </a:pPr>
            <a:fld id="{D78FABDB-0B8B-4DCD-84FD-A21B9084C91A}"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7838"/>
          </a:xfrm>
        </p:spPr>
        <p:txBody>
          <a:bodyPr/>
          <a:lstStyle>
            <a:lvl1pPr>
              <a:defRPr/>
            </a:lvl1pPr>
          </a:lstStyle>
          <a:p>
            <a:endParaRPr lang="en-US">
              <a:solidFill>
                <a:srgbClr val="FFFFFF"/>
              </a:solidFill>
            </a:endParaRPr>
          </a:p>
        </p:txBody>
      </p:sp>
      <p:sp>
        <p:nvSpPr>
          <p:cNvPr id="3" name="Slide Number Placeholder 2"/>
          <p:cNvSpPr>
            <a:spLocks noGrp="1"/>
          </p:cNvSpPr>
          <p:nvPr>
            <p:ph type="sldNum" sz="quarter" idx="11"/>
          </p:nvPr>
        </p:nvSpPr>
        <p:spPr>
          <a:xfrm>
            <a:off x="6492875" y="136525"/>
            <a:ext cx="2133600" cy="477838"/>
          </a:xfrm>
        </p:spPr>
        <p:txBody>
          <a:bodyPr/>
          <a:lstStyle>
            <a:lvl1pPr>
              <a:defRPr/>
            </a:lvl1pPr>
          </a:lstStyle>
          <a:p>
            <a:pPr>
              <a:defRPr/>
            </a:pPr>
            <a:fld id="{33C24DBB-35FA-49B5-8947-2950E366E0B9}"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srgbClr val="FFFFFF"/>
              </a:solidFill>
            </a:endParaRPr>
          </a:p>
        </p:txBody>
      </p:sp>
      <p:sp>
        <p:nvSpPr>
          <p:cNvPr id="4" name="Slide Number Placeholder 3"/>
          <p:cNvSpPr>
            <a:spLocks noGrp="1"/>
          </p:cNvSpPr>
          <p:nvPr>
            <p:ph type="sldNum" sz="quarter" idx="11"/>
          </p:nvPr>
        </p:nvSpPr>
        <p:spPr/>
        <p:txBody>
          <a:bodyPr/>
          <a:lstStyle/>
          <a:p>
            <a:pPr>
              <a:defRPr/>
            </a:pPr>
            <a:fld id="{D5665FD8-4E9E-4973-B34D-EF03A9487E5B}"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2014</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7704892-885C-4952-AB7F-4033DB814728}"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2014</a:t>
            </a: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DB174B3E-777B-4A0F-8CA0-7C90F9FFFC87}"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2014</a:t>
            </a: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AE484AC6-BBE4-40F9-8123-1EEF9B763C30}"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2014</a:t>
            </a: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8376B09E-6C07-4E8D-8FFB-2A03C4B2BCBE}"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2014</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CD81A3E-06ED-4858-9E95-C47F753CD7E4}"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2014</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1CF1E95-6F33-49A8-81B6-573098CE387D}"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Klepnutím lze upravit styl předlohy nadpisů.</a:t>
            </a:r>
          </a:p>
        </p:txBody>
      </p:sp>
      <p:sp>
        <p:nvSpPr>
          <p:cNvPr id="1638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Klepnutím lze upravit styly předlohy textu.</a:t>
            </a:r>
          </a:p>
          <a:p>
            <a:pPr lvl="1"/>
            <a:r>
              <a:rPr lang="en-US" altLang="en-US" smtClean="0"/>
              <a:t>Druhá úroveň</a:t>
            </a:r>
          </a:p>
          <a:p>
            <a:pPr lvl="2"/>
            <a:r>
              <a:rPr lang="en-US" altLang="en-US" smtClean="0"/>
              <a:t>Třetí úroveň</a:t>
            </a:r>
          </a:p>
          <a:p>
            <a:pPr lvl="3"/>
            <a:r>
              <a:rPr lang="en-US" altLang="en-US" smtClean="0"/>
              <a:t>Čtvrtá úroveň</a:t>
            </a:r>
          </a:p>
          <a:p>
            <a:pPr lvl="4"/>
            <a:r>
              <a:rPr lang="en-US" altLang="en-US" smtClean="0"/>
              <a:t>Pátá úroveň</a:t>
            </a:r>
          </a:p>
        </p:txBody>
      </p:sp>
      <p:sp>
        <p:nvSpPr>
          <p:cNvPr id="59396"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a:defRPr/>
            </a:pPr>
            <a:endParaRPr lang="en-US" alt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a:defRPr/>
            </a:pPr>
            <a:r>
              <a:rPr lang="en-US" altLang="en-US" smtClean="0"/>
              <a:t>PG III (NPGR010) - J. Křivánek 2014</a:t>
            </a:r>
            <a:endParaRPr lang="en-US" altLang="en-US"/>
          </a:p>
        </p:txBody>
      </p:sp>
      <p:sp>
        <p:nvSpPr>
          <p:cNvPr id="59398"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pPr>
              <a:defRPr/>
            </a:pPr>
            <a:fld id="{7DD9C3A3-A5F7-4232-B253-D7CE55098032}" type="slidenum">
              <a:rPr lang="en-US" altLang="en-US"/>
              <a:pPr>
                <a:defRPr/>
              </a:pPr>
              <a:t>‹#›</a:t>
            </a:fld>
            <a:endParaRPr lang="en-US" altLang="en-US"/>
          </a:p>
        </p:txBody>
      </p:sp>
      <p:sp>
        <p:nvSpPr>
          <p:cNvPr id="59399"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defRPr/>
            </a:pPr>
            <a:endParaRPr lang="en-US"/>
          </a:p>
        </p:txBody>
      </p:sp>
      <p:sp>
        <p:nvSpPr>
          <p:cNvPr id="59400"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a:defRPr/>
            </a:pPr>
            <a:endParaRPr lang="en-US"/>
          </a:p>
        </p:txBody>
      </p:sp>
      <p:sp>
        <p:nvSpPr>
          <p:cNvPr id="59401" name="Rectangle 9"/>
          <p:cNvSpPr>
            <a:spLocks noChangeArrowheads="1"/>
          </p:cNvSpPr>
          <p:nvPr userDrawn="1"/>
        </p:nvSpPr>
        <p:spPr bwMode="auto">
          <a:xfrm>
            <a:off x="395288" y="6092825"/>
            <a:ext cx="8353425" cy="144463"/>
          </a:xfrm>
          <a:prstGeom prst="rect">
            <a:avLst/>
          </a:prstGeom>
          <a:solidFill>
            <a:schemeClr val="bg1"/>
          </a:solidFill>
          <a:ln w="9525">
            <a:noFill/>
            <a:miter lim="800000"/>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774"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89" r:id="rId18"/>
    <p:sldLayoutId id="2147483790" r:id="rId19"/>
  </p:sldLayoutIdLst>
  <p:timing>
    <p:tnLst>
      <p:par>
        <p:cTn id="1" dur="indefinite" restart="never" nodeType="tmRoot"/>
      </p:par>
    </p:tnLst>
  </p:timing>
  <p:hf sldNum="0" hd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Georgia" pitchFamily="18" charset="0"/>
        </a:defRPr>
      </a:lvl2pPr>
      <a:lvl3pPr algn="l" rtl="0" eaLnBrk="0" fontAlgn="base" hangingPunct="0">
        <a:spcBef>
          <a:spcPct val="0"/>
        </a:spcBef>
        <a:spcAft>
          <a:spcPct val="0"/>
        </a:spcAft>
        <a:defRPr sz="3200">
          <a:solidFill>
            <a:schemeClr val="tx2"/>
          </a:solidFill>
          <a:latin typeface="Georgia" pitchFamily="18" charset="0"/>
        </a:defRPr>
      </a:lvl3pPr>
      <a:lvl4pPr algn="l" rtl="0" eaLnBrk="0" fontAlgn="base" hangingPunct="0">
        <a:spcBef>
          <a:spcPct val="0"/>
        </a:spcBef>
        <a:spcAft>
          <a:spcPct val="0"/>
        </a:spcAft>
        <a:defRPr sz="3200">
          <a:solidFill>
            <a:schemeClr val="tx2"/>
          </a:solidFill>
          <a:latin typeface="Georgia" pitchFamily="18" charset="0"/>
        </a:defRPr>
      </a:lvl4pPr>
      <a:lvl5pPr algn="l" rtl="0" eaLnBrk="0" fontAlgn="base" hangingPunct="0">
        <a:spcBef>
          <a:spcPct val="0"/>
        </a:spcBef>
        <a:spcAft>
          <a:spcPct val="0"/>
        </a:spcAft>
        <a:defRPr sz="3200">
          <a:solidFill>
            <a:schemeClr val="tx2"/>
          </a:solidFill>
          <a:latin typeface="Georgia" pitchFamily="18" charset="0"/>
        </a:defRPr>
      </a:lvl5pPr>
      <a:lvl6pPr marL="457200" algn="l" rtl="0" fontAlgn="base">
        <a:spcBef>
          <a:spcPct val="0"/>
        </a:spcBef>
        <a:spcAft>
          <a:spcPct val="0"/>
        </a:spcAft>
        <a:defRPr sz="3200">
          <a:solidFill>
            <a:schemeClr val="tx2"/>
          </a:solidFill>
          <a:latin typeface="Arial Black" pitchFamily="34" charset="0"/>
        </a:defRPr>
      </a:lvl6pPr>
      <a:lvl7pPr marL="914400" algn="l" rtl="0" fontAlgn="base">
        <a:spcBef>
          <a:spcPct val="0"/>
        </a:spcBef>
        <a:spcAft>
          <a:spcPct val="0"/>
        </a:spcAft>
        <a:defRPr sz="3200">
          <a:solidFill>
            <a:schemeClr val="tx2"/>
          </a:solidFill>
          <a:latin typeface="Arial Black" pitchFamily="34" charset="0"/>
        </a:defRPr>
      </a:lvl7pPr>
      <a:lvl8pPr marL="1371600" algn="l" rtl="0" fontAlgn="base">
        <a:spcBef>
          <a:spcPct val="0"/>
        </a:spcBef>
        <a:spcAft>
          <a:spcPct val="0"/>
        </a:spcAft>
        <a:defRPr sz="3200">
          <a:solidFill>
            <a:schemeClr val="tx2"/>
          </a:solidFill>
          <a:latin typeface="Arial Black" pitchFamily="34" charset="0"/>
        </a:defRPr>
      </a:lvl8pPr>
      <a:lvl9pPr marL="1828800" algn="l" rtl="0" fontAlgn="base">
        <a:spcBef>
          <a:spcPct val="0"/>
        </a:spcBef>
        <a:spcAft>
          <a:spcPct val="0"/>
        </a:spcAft>
        <a:defRPr sz="32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457200" y="1114425"/>
            <a:ext cx="8229600" cy="5011738"/>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555" name="Rectangle 3"/>
          <p:cNvSpPr>
            <a:spLocks noGrp="1" noChangeArrowheads="1"/>
          </p:cNvSpPr>
          <p:nvPr>
            <p:ph type="dt" sz="half" idx="2"/>
          </p:nvPr>
        </p:nvSpPr>
        <p:spPr bwMode="auto">
          <a:xfrm>
            <a:off x="457200" y="6245225"/>
            <a:ext cx="2133600" cy="477838"/>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eaLnBrk="1" hangingPunct="1">
              <a:defRPr sz="1300"/>
            </a:lvl1pPr>
          </a:lstStyle>
          <a:p>
            <a:endParaRPr lang="en-US">
              <a:solidFill>
                <a:srgbClr val="FFFFFF"/>
              </a:solidFill>
              <a:latin typeface="Arial" charset="0"/>
            </a:endParaRPr>
          </a:p>
        </p:txBody>
      </p:sp>
      <p:sp>
        <p:nvSpPr>
          <p:cNvPr id="23557" name="Rectangle 5"/>
          <p:cNvSpPr>
            <a:spLocks noGrp="1" noChangeArrowheads="1"/>
          </p:cNvSpPr>
          <p:nvPr>
            <p:ph type="sldNum" sz="quarter" idx="4"/>
          </p:nvPr>
        </p:nvSpPr>
        <p:spPr bwMode="auto">
          <a:xfrm>
            <a:off x="6492875" y="136525"/>
            <a:ext cx="2133600" cy="477838"/>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algn="r" eaLnBrk="1" hangingPunct="1">
              <a:defRPr sz="1300" smtClean="0"/>
            </a:lvl1pPr>
          </a:lstStyle>
          <a:p>
            <a:pPr>
              <a:defRPr/>
            </a:pPr>
            <a:fld id="{D5665FD8-4E9E-4973-B34D-EF03A9487E5B}" type="slidenum">
              <a:rPr lang="en-US">
                <a:solidFill>
                  <a:srgbClr val="FFFFFF"/>
                </a:solidFill>
                <a:latin typeface="Arial" charset="0"/>
              </a:rPr>
              <a:pPr>
                <a:defRPr/>
              </a:pPr>
              <a:t>‹#›</a:t>
            </a:fld>
            <a:endParaRPr lang="en-US">
              <a:solidFill>
                <a:srgbClr val="FFFFFF"/>
              </a:solidFill>
              <a:latin typeface="Arial" charset="0"/>
            </a:endParaRPr>
          </a:p>
        </p:txBody>
      </p:sp>
      <p:sp>
        <p:nvSpPr>
          <p:cNvPr id="23558" name="Line 6"/>
          <p:cNvSpPr>
            <a:spLocks noChangeShapeType="1"/>
          </p:cNvSpPr>
          <p:nvPr userDrawn="1"/>
        </p:nvSpPr>
        <p:spPr bwMode="auto">
          <a:xfrm>
            <a:off x="428625" y="942975"/>
            <a:ext cx="8228013" cy="1588"/>
          </a:xfrm>
          <a:prstGeom prst="line">
            <a:avLst/>
          </a:prstGeom>
          <a:noFill/>
          <a:ln w="28575">
            <a:solidFill>
              <a:srgbClr val="FF9900"/>
            </a:solidFill>
            <a:miter lim="800000"/>
            <a:headEnd/>
            <a:tailEnd/>
          </a:ln>
          <a:effectLst/>
        </p:spPr>
        <p:txBody>
          <a:bodyPr/>
          <a:lstStyle/>
          <a:p>
            <a:pPr eaLnBrk="0" hangingPunct="0">
              <a:defRPr/>
            </a:pPr>
            <a:endParaRPr lang="en-US">
              <a:solidFill>
                <a:srgbClr val="FFFFFF"/>
              </a:solidFill>
              <a:latin typeface="Arial" charset="0"/>
            </a:endParaRPr>
          </a:p>
        </p:txBody>
      </p:sp>
      <p:sp>
        <p:nvSpPr>
          <p:cNvPr id="1030" name="Rectangle 7"/>
          <p:cNvSpPr>
            <a:spLocks noGrp="1" noChangeArrowheads="1"/>
          </p:cNvSpPr>
          <p:nvPr>
            <p:ph type="title"/>
          </p:nvPr>
        </p:nvSpPr>
        <p:spPr bwMode="auto">
          <a:xfrm>
            <a:off x="514350" y="85725"/>
            <a:ext cx="8142288" cy="857250"/>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lvl="0"/>
            <a:endParaRPr lang="en-US" dirty="0" smtClean="0"/>
          </a:p>
        </p:txBody>
      </p:sp>
    </p:spTree>
  </p:cSld>
  <p:clrMap bg1="dk2" tx1="lt1" bg2="dk1"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rgbClr val="FF9900"/>
        </a:buClr>
        <a:buFont typeface="Times" charset="0"/>
        <a:buChar char="•"/>
        <a:defRPr sz="3100">
          <a:solidFill>
            <a:schemeClr val="tx1"/>
          </a:solidFill>
          <a:latin typeface="+mn-lt"/>
          <a:ea typeface="+mn-ea"/>
          <a:cs typeface="+mn-cs"/>
        </a:defRPr>
      </a:lvl1pPr>
      <a:lvl2pPr marL="742950" indent="-285750" algn="l" rtl="0" eaLnBrk="0" fontAlgn="base" hangingPunct="0">
        <a:spcBef>
          <a:spcPct val="20000"/>
        </a:spcBef>
        <a:spcAft>
          <a:spcPct val="0"/>
        </a:spcAft>
        <a:buClr>
          <a:srgbClr val="FF9900"/>
        </a:buClr>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aroslav.Krivanek@mff.cuni.cz"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6.png"/><Relationship Id="rId4" Type="http://schemas.openxmlformats.org/officeDocument/2006/relationships/image" Target="../media/image9.w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11.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6.png"/><Relationship Id="rId4" Type="http://schemas.openxmlformats.org/officeDocument/2006/relationships/image" Target="../media/image10.wmf"/></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3.wmf"/><Relationship Id="rId5" Type="http://schemas.openxmlformats.org/officeDocument/2006/relationships/oleObject" Target="../embeddings/oleObject6.bin"/><Relationship Id="rId4" Type="http://schemas.openxmlformats.org/officeDocument/2006/relationships/image" Target="../media/image12.wmf"/><Relationship Id="rId9"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22.jpeg"/><Relationship Id="rId4" Type="http://schemas.openxmlformats.org/officeDocument/2006/relationships/image" Target="../media/image21.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27.wmf"/><Relationship Id="rId13" Type="http://schemas.openxmlformats.org/officeDocument/2006/relationships/oleObject" Target="../embeddings/oleObject14.bin"/><Relationship Id="rId18" Type="http://schemas.openxmlformats.org/officeDocument/2006/relationships/image" Target="../media/image32.wmf"/><Relationship Id="rId3" Type="http://schemas.openxmlformats.org/officeDocument/2006/relationships/oleObject" Target="../embeddings/oleObject9.bin"/><Relationship Id="rId7" Type="http://schemas.openxmlformats.org/officeDocument/2006/relationships/oleObject" Target="../embeddings/oleObject11.bin"/><Relationship Id="rId12" Type="http://schemas.openxmlformats.org/officeDocument/2006/relationships/image" Target="../media/image29.wmf"/><Relationship Id="rId17" Type="http://schemas.openxmlformats.org/officeDocument/2006/relationships/oleObject" Target="../embeddings/oleObject16.bin"/><Relationship Id="rId2" Type="http://schemas.openxmlformats.org/officeDocument/2006/relationships/slideLayout" Target="../slideLayouts/slideLayout2.xml"/><Relationship Id="rId16" Type="http://schemas.openxmlformats.org/officeDocument/2006/relationships/image" Target="../media/image31.wmf"/><Relationship Id="rId1" Type="http://schemas.openxmlformats.org/officeDocument/2006/relationships/vmlDrawing" Target="../drawings/vmlDrawing6.vml"/><Relationship Id="rId6" Type="http://schemas.openxmlformats.org/officeDocument/2006/relationships/image" Target="../media/image26.wmf"/><Relationship Id="rId11" Type="http://schemas.openxmlformats.org/officeDocument/2006/relationships/oleObject" Target="../embeddings/oleObject13.bin"/><Relationship Id="rId5" Type="http://schemas.openxmlformats.org/officeDocument/2006/relationships/oleObject" Target="../embeddings/oleObject10.bin"/><Relationship Id="rId15" Type="http://schemas.openxmlformats.org/officeDocument/2006/relationships/oleObject" Target="../embeddings/oleObject15.bin"/><Relationship Id="rId10" Type="http://schemas.openxmlformats.org/officeDocument/2006/relationships/image" Target="../media/image28.wmf"/><Relationship Id="rId4" Type="http://schemas.openxmlformats.org/officeDocument/2006/relationships/image" Target="../media/image25.wmf"/><Relationship Id="rId9" Type="http://schemas.openxmlformats.org/officeDocument/2006/relationships/oleObject" Target="../embeddings/oleObject12.bin"/><Relationship Id="rId14" Type="http://schemas.openxmlformats.org/officeDocument/2006/relationships/image" Target="../media/image30.w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slideLayout" Target="../slideLayouts/slideLayout2.xml"/><Relationship Id="rId4" Type="http://schemas.openxmlformats.org/officeDocument/2006/relationships/image" Target="../media/image40.w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41.jpeg"/><Relationship Id="rId4" Type="http://schemas.openxmlformats.org/officeDocument/2006/relationships/image" Target="../media/image3.wmf"/></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5.jpeg"/><Relationship Id="rId5" Type="http://schemas.openxmlformats.org/officeDocument/2006/relationships/image" Target="../media/image3.wmf"/><Relationship Id="rId4" Type="http://schemas.openxmlformats.org/officeDocument/2006/relationships/oleObject" Target="../embeddings/oleObject18.bin"/></Relationships>
</file>

<file path=ppt/slides/_rels/slide39.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w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3.w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jpeg"/><Relationship Id="rId5" Type="http://schemas.openxmlformats.org/officeDocument/2006/relationships/image" Target="../media/image3.wmf"/><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68.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67.png"/><Relationship Id="rId17" Type="http://schemas.openxmlformats.org/officeDocument/2006/relationships/image" Target="../media/image71.png"/><Relationship Id="rId2" Type="http://schemas.openxmlformats.org/officeDocument/2006/relationships/notesSlide" Target="../notesSlides/notesSlide12.xml"/><Relationship Id="rId16" Type="http://schemas.openxmlformats.org/officeDocument/2006/relationships/image" Target="../media/image70.png"/><Relationship Id="rId1" Type="http://schemas.openxmlformats.org/officeDocument/2006/relationships/slideLayout" Target="../slideLayouts/slideLayout18.xml"/><Relationship Id="rId6" Type="http://schemas.openxmlformats.org/officeDocument/2006/relationships/image" Target="../media/image64.png"/><Relationship Id="rId11" Type="http://schemas.openxmlformats.org/officeDocument/2006/relationships/image" Target="../media/image66.png"/><Relationship Id="rId5" Type="http://schemas.openxmlformats.org/officeDocument/2006/relationships/image" Target="../media/image63.png"/><Relationship Id="rId15" Type="http://schemas.openxmlformats.org/officeDocument/2006/relationships/image" Target="../media/image83.png"/><Relationship Id="rId10" Type="http://schemas.openxmlformats.org/officeDocument/2006/relationships/image" Target="../media/image730.png"/><Relationship Id="rId4" Type="http://schemas.openxmlformats.org/officeDocument/2006/relationships/image" Target="../media/image62.png"/><Relationship Id="rId9" Type="http://schemas.openxmlformats.org/officeDocument/2006/relationships/image" Target="../media/image720.png"/><Relationship Id="rId14" Type="http://schemas.openxmlformats.org/officeDocument/2006/relationships/image" Target="../media/image69.png"/></Relationships>
</file>

<file path=ppt/slides/_rels/slide61.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4.png"/><Relationship Id="rId18" Type="http://schemas.openxmlformats.org/officeDocument/2006/relationships/image" Target="../media/image89.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2.png"/><Relationship Id="rId17" Type="http://schemas.openxmlformats.org/officeDocument/2006/relationships/image" Target="../media/image88.png"/><Relationship Id="rId2" Type="http://schemas.openxmlformats.org/officeDocument/2006/relationships/notesSlide" Target="../notesSlides/notesSlide13.xml"/><Relationship Id="rId16" Type="http://schemas.openxmlformats.org/officeDocument/2006/relationships/image" Target="../media/image87.png"/><Relationship Id="rId1" Type="http://schemas.openxmlformats.org/officeDocument/2006/relationships/slideLayout" Target="../slideLayouts/slideLayout18.xml"/><Relationship Id="rId6" Type="http://schemas.openxmlformats.org/officeDocument/2006/relationships/image" Target="../media/image75.png"/><Relationship Id="rId11" Type="http://schemas.openxmlformats.org/officeDocument/2006/relationships/image" Target="../media/image81.png"/><Relationship Id="rId5" Type="http://schemas.openxmlformats.org/officeDocument/2006/relationships/image" Target="../media/image74.png"/><Relationship Id="rId15" Type="http://schemas.openxmlformats.org/officeDocument/2006/relationships/image" Target="../media/image86.png"/><Relationship Id="rId10" Type="http://schemas.openxmlformats.org/officeDocument/2006/relationships/image" Target="../media/image80.png"/><Relationship Id="rId4" Type="http://schemas.openxmlformats.org/officeDocument/2006/relationships/image" Target="../media/image73.png"/><Relationship Id="rId9" Type="http://schemas.openxmlformats.org/officeDocument/2006/relationships/image" Target="../media/image79.png"/><Relationship Id="rId14" Type="http://schemas.openxmlformats.org/officeDocument/2006/relationships/image" Target="../media/image85.png"/></Relationships>
</file>

<file path=ppt/slides/_rels/slide62.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63.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12" Type="http://schemas.openxmlformats.org/officeDocument/2006/relationships/image" Target="../media/image104.pn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s>
</file>

<file path=ppt/slides/_rels/slide6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6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7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7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www.smallvcm.com/" TargetMode="External"/><Relationship Id="rId2" Type="http://schemas.openxmlformats.org/officeDocument/2006/relationships/hyperlink" Target="http://iliyan.com/publications/VertexMerging"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www.cgg.unibe.ch/publications/2011/progressive-photon-mapping-a-probabilistic-approach" TargetMode="External"/><Relationship Id="rId2" Type="http://schemas.openxmlformats.org/officeDocument/2006/relationships/hyperlink" Target="http://cs.au.dk/~toshiya/sppm.pdf" TargetMode="External"/><Relationship Id="rId1" Type="http://schemas.openxmlformats.org/officeDocument/2006/relationships/slideLayout" Target="../slideLayouts/slideLayout2.xml"/><Relationship Id="rId5" Type="http://schemas.openxmlformats.org/officeDocument/2006/relationships/hyperlink" Target="http://cs.au.dk/~toshiya/ups.pdf" TargetMode="External"/><Relationship Id="rId4" Type="http://schemas.openxmlformats.org/officeDocument/2006/relationships/hyperlink" Target="http://cgg.mff.cuni.cz/~jaroslav/papers/2012-vcm/index.htm"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8229600" cy="1752600"/>
          </a:xfrm>
        </p:spPr>
        <p:txBody>
          <a:bodyPr/>
          <a:lstStyle/>
          <a:p>
            <a:pPr eaLnBrk="1" hangingPunct="1"/>
            <a:r>
              <a:rPr lang="cs-CZ" b="1" dirty="0" smtClean="0"/>
              <a:t>Počítačová grafika III –</a:t>
            </a:r>
            <a:br>
              <a:rPr lang="cs-CZ" b="1" dirty="0" smtClean="0"/>
            </a:br>
            <a:r>
              <a:rPr lang="cs-CZ" b="1" dirty="0" smtClean="0"/>
              <a:t>	</a:t>
            </a:r>
            <a:r>
              <a:rPr lang="en-US" b="1" dirty="0" smtClean="0"/>
              <a:t>Photon mapping</a:t>
            </a:r>
            <a:endParaRPr lang="cs-CZ" b="1" dirty="0" smtClean="0"/>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r>
              <a:rPr lang="cs-CZ" sz="2000" dirty="0" smtClean="0"/>
              <a:t>Jaroslav Křivánek, MFF UK</a:t>
            </a:r>
          </a:p>
          <a:p>
            <a:pPr eaLnBrk="1" hangingPunct="1"/>
            <a:r>
              <a:rPr lang="en-US" sz="2000" dirty="0" smtClean="0">
                <a:hlinkClick r:id="rId2"/>
              </a:rPr>
              <a:t>Jaroslav.Krivanek@mff.cuni.cz</a:t>
            </a:r>
            <a:endParaRPr lang="cs-CZ" sz="2000" dirty="0" smtClean="0"/>
          </a:p>
          <a:p>
            <a:pPr eaLnBrk="1" hangingPunct="1"/>
            <a:endParaRPr lang="cs-CZ" sz="2000" dirty="0" smtClean="0"/>
          </a:p>
        </p:txBody>
      </p:sp>
    </p:spTree>
    <p:extLst>
      <p:ext uri="{BB962C8B-B14F-4D97-AF65-F5344CB8AC3E}">
        <p14:creationId xmlns:p14="http://schemas.microsoft.com/office/powerpoint/2010/main" val="2986414621"/>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p:txBody>
          <a:bodyPr/>
          <a:lstStyle/>
          <a:p>
            <a:pPr eaLnBrk="1" hangingPunct="1"/>
            <a:r>
              <a:rPr lang="cs-CZ" smtClean="0"/>
              <a:t>Emise fotonů</a:t>
            </a:r>
            <a:endParaRPr lang="en-US" smtClean="0"/>
          </a:p>
        </p:txBody>
      </p:sp>
      <p:sp>
        <p:nvSpPr>
          <p:cNvPr id="1028" name="Content Placeholder 2"/>
          <p:cNvSpPr>
            <a:spLocks noGrp="1"/>
          </p:cNvSpPr>
          <p:nvPr>
            <p:ph idx="1"/>
          </p:nvPr>
        </p:nvSpPr>
        <p:spPr/>
        <p:txBody>
          <a:bodyPr/>
          <a:lstStyle/>
          <a:p>
            <a:pPr eaLnBrk="1" hangingPunct="1"/>
            <a:r>
              <a:rPr lang="cs-CZ" smtClean="0"/>
              <a:t>Tok emitovaného fotonu:</a:t>
            </a:r>
          </a:p>
          <a:p>
            <a:pPr eaLnBrk="1" hangingPunct="1"/>
            <a:endParaRPr lang="cs-CZ" smtClean="0"/>
          </a:p>
          <a:p>
            <a:pPr eaLnBrk="1" hangingPunct="1"/>
            <a:endParaRPr lang="cs-CZ" smtClean="0"/>
          </a:p>
          <a:p>
            <a:pPr marL="342900" lvl="1" indent="-342900" eaLnBrk="1" hangingPunct="1">
              <a:buClr>
                <a:schemeClr val="accent1"/>
              </a:buClr>
              <a:buSzPct val="65000"/>
              <a:buFont typeface="Wingdings" pitchFamily="2" charset="2"/>
              <a:buChar char="n"/>
            </a:pPr>
            <a:endParaRPr lang="cs-CZ" smtClean="0"/>
          </a:p>
          <a:p>
            <a:pPr marL="342900" lvl="1" indent="-342900" eaLnBrk="1" hangingPunct="1">
              <a:buClr>
                <a:schemeClr val="accent1"/>
              </a:buClr>
              <a:buSzPct val="65000"/>
              <a:buFont typeface="Wingdings" pitchFamily="2" charset="2"/>
              <a:buChar char="n"/>
            </a:pPr>
            <a:endParaRPr lang="cs-CZ" smtClean="0"/>
          </a:p>
        </p:txBody>
      </p:sp>
      <p:graphicFrame>
        <p:nvGraphicFramePr>
          <p:cNvPr id="1026" name="Object 4"/>
          <p:cNvGraphicFramePr>
            <a:graphicFrameLocks noChangeAspect="1"/>
          </p:cNvGraphicFramePr>
          <p:nvPr/>
        </p:nvGraphicFramePr>
        <p:xfrm>
          <a:off x="2336800" y="2565400"/>
          <a:ext cx="4113213" cy="1028700"/>
        </p:xfrm>
        <a:graphic>
          <a:graphicData uri="http://schemas.openxmlformats.org/presentationml/2006/ole">
            <mc:AlternateContent xmlns:mc="http://schemas.openxmlformats.org/markup-compatibility/2006">
              <mc:Choice xmlns:v="urn:schemas-microsoft-com:vml" Requires="v">
                <p:oleObj spid="_x0000_s577541" name="Equation" r:id="rId3" imgW="1727200" imgH="431800" progId="Equation.3">
                  <p:embed/>
                </p:oleObj>
              </mc:Choice>
              <mc:Fallback>
                <p:oleObj name="Equation" r:id="rId3" imgW="1727200" imgH="431800" progId="Equation.3">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6800" y="2565400"/>
                        <a:ext cx="4113213" cy="1028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5449763" y="4652963"/>
            <a:ext cx="3514725" cy="768350"/>
          </a:xfrm>
          <a:prstGeom prst="rect">
            <a:avLst/>
          </a:prstGeom>
          <a:noFill/>
        </p:spPr>
        <p:txBody>
          <a:bodyPr wrap="none">
            <a:spAutoFit/>
          </a:bodyPr>
          <a:lstStyle/>
          <a:p>
            <a:pPr>
              <a:defRPr/>
            </a:pPr>
            <a:r>
              <a:rPr lang="cs-CZ" sz="2200" dirty="0">
                <a:solidFill>
                  <a:srgbClr val="C00000"/>
                </a:solidFill>
                <a:latin typeface="+mn-lt"/>
              </a:rPr>
              <a:t>hustota p-nosti vzorkování</a:t>
            </a:r>
            <a:br>
              <a:rPr lang="cs-CZ" sz="2200" dirty="0">
                <a:solidFill>
                  <a:srgbClr val="C00000"/>
                </a:solidFill>
                <a:latin typeface="+mn-lt"/>
              </a:rPr>
            </a:br>
            <a:r>
              <a:rPr lang="cs-CZ" sz="2200" dirty="0">
                <a:solidFill>
                  <a:srgbClr val="C00000"/>
                </a:solidFill>
                <a:latin typeface="+mn-lt"/>
              </a:rPr>
              <a:t>pozice </a:t>
            </a:r>
            <a:r>
              <a:rPr lang="cs-CZ" sz="2200" b="1" dirty="0">
                <a:solidFill>
                  <a:srgbClr val="C00000"/>
                </a:solidFill>
                <a:latin typeface="+mn-lt"/>
              </a:rPr>
              <a:t>x</a:t>
            </a:r>
            <a:r>
              <a:rPr lang="cs-CZ" sz="2200" baseline="-25000" dirty="0">
                <a:solidFill>
                  <a:srgbClr val="C00000"/>
                </a:solidFill>
                <a:latin typeface="+mn-lt"/>
              </a:rPr>
              <a:t>0</a:t>
            </a:r>
            <a:r>
              <a:rPr lang="cs-CZ" sz="2200" dirty="0">
                <a:solidFill>
                  <a:srgbClr val="C00000"/>
                </a:solidFill>
                <a:latin typeface="+mn-lt"/>
              </a:rPr>
              <a:t> a směru </a:t>
            </a:r>
            <a:r>
              <a:rPr lang="cs-CZ" sz="2200" dirty="0">
                <a:solidFill>
                  <a:srgbClr val="C00000"/>
                </a:solidFill>
                <a:latin typeface="Symbol" pitchFamily="18" charset="2"/>
              </a:rPr>
              <a:t>w</a:t>
            </a:r>
            <a:r>
              <a:rPr lang="cs-CZ" sz="2200" baseline="-25000" dirty="0">
                <a:solidFill>
                  <a:srgbClr val="C00000"/>
                </a:solidFill>
                <a:latin typeface="+mn-lt"/>
              </a:rPr>
              <a:t>0</a:t>
            </a:r>
            <a:endParaRPr lang="en-US" sz="2200" i="1" baseline="-25000" dirty="0">
              <a:solidFill>
                <a:srgbClr val="C00000"/>
              </a:solidFill>
              <a:latin typeface="+mn-lt"/>
            </a:endParaRPr>
          </a:p>
        </p:txBody>
      </p:sp>
      <p:cxnSp>
        <p:nvCxnSpPr>
          <p:cNvPr id="18" name="Straight Arrow Connector 17"/>
          <p:cNvCxnSpPr/>
          <p:nvPr/>
        </p:nvCxnSpPr>
        <p:spPr>
          <a:xfrm>
            <a:off x="4081462" y="3571875"/>
            <a:ext cx="512762" cy="1588"/>
          </a:xfrm>
          <a:prstGeom prst="straightConnector1">
            <a:avLst/>
          </a:prstGeom>
          <a:ln w="3810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721224" y="3571875"/>
            <a:ext cx="1160463" cy="1588"/>
          </a:xfrm>
          <a:prstGeom prst="straightConnector1">
            <a:avLst/>
          </a:prstGeom>
          <a:ln w="381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31" idx="0"/>
          </p:cNvCxnSpPr>
          <p:nvPr/>
        </p:nvCxnSpPr>
        <p:spPr>
          <a:xfrm rot="5400000" flipH="1" flipV="1">
            <a:off x="3148805" y="3960019"/>
            <a:ext cx="1535113" cy="9048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16200000" flipV="1">
            <a:off x="5341142" y="3825082"/>
            <a:ext cx="1008063" cy="64770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777999" y="5180013"/>
            <a:ext cx="3373438" cy="769937"/>
          </a:xfrm>
          <a:prstGeom prst="rect">
            <a:avLst/>
          </a:prstGeom>
          <a:noFill/>
        </p:spPr>
        <p:txBody>
          <a:bodyPr wrap="none">
            <a:spAutoFit/>
          </a:bodyPr>
          <a:lstStyle/>
          <a:p>
            <a:pPr>
              <a:defRPr/>
            </a:pPr>
            <a:r>
              <a:rPr lang="cs-CZ" sz="2200" dirty="0">
                <a:solidFill>
                  <a:srgbClr val="0070C0"/>
                </a:solidFill>
                <a:latin typeface="+mn-lt"/>
              </a:rPr>
              <a:t>(diskrétní) p-nost výběru </a:t>
            </a:r>
            <a:br>
              <a:rPr lang="cs-CZ" sz="2200" dirty="0">
                <a:solidFill>
                  <a:srgbClr val="0070C0"/>
                </a:solidFill>
                <a:latin typeface="+mn-lt"/>
              </a:rPr>
            </a:br>
            <a:r>
              <a:rPr lang="cs-CZ" sz="2200" dirty="0">
                <a:solidFill>
                  <a:srgbClr val="0070C0"/>
                </a:solidFill>
                <a:latin typeface="+mn-lt"/>
              </a:rPr>
              <a:t>světelného zdroje </a:t>
            </a:r>
            <a:r>
              <a:rPr lang="cs-CZ" sz="2200" i="1" dirty="0">
                <a:solidFill>
                  <a:srgbClr val="0070C0"/>
                </a:solidFill>
                <a:latin typeface="+mn-lt"/>
              </a:rPr>
              <a:t>l</a:t>
            </a:r>
            <a:endParaRPr lang="en-US" sz="2200" i="1" dirty="0">
              <a:solidFill>
                <a:srgbClr val="0070C0"/>
              </a:solidFill>
              <a:latin typeface="+mn-lt"/>
            </a:endParaRPr>
          </a:p>
        </p:txBody>
      </p:sp>
      <p:pic>
        <p:nvPicPr>
          <p:cNvPr id="1035" name="Picture 4"/>
          <p:cNvPicPr>
            <a:picLocks noChangeAspect="1" noChangeArrowheads="1"/>
          </p:cNvPicPr>
          <p:nvPr/>
        </p:nvPicPr>
        <p:blipFill>
          <a:blip r:embed="rId5" cstate="print"/>
          <a:srcRect r="33128" b="9552"/>
          <a:stretch>
            <a:fillRect/>
          </a:stretch>
        </p:blipFill>
        <p:spPr bwMode="auto">
          <a:xfrm>
            <a:off x="7235825" y="333375"/>
            <a:ext cx="1454150" cy="1366838"/>
          </a:xfrm>
          <a:prstGeom prst="rect">
            <a:avLst/>
          </a:prstGeom>
          <a:noFill/>
          <a:ln w="9525">
            <a:noFill/>
            <a:miter lim="800000"/>
            <a:headEnd/>
            <a:tailEnd/>
          </a:ln>
        </p:spPr>
      </p:pic>
      <p:cxnSp>
        <p:nvCxnSpPr>
          <p:cNvPr id="13" name="Straight Arrow Connector 23"/>
          <p:cNvCxnSpPr/>
          <p:nvPr/>
        </p:nvCxnSpPr>
        <p:spPr>
          <a:xfrm flipV="1">
            <a:off x="2195736" y="3645024"/>
            <a:ext cx="1224136" cy="360042"/>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5" name="TextBox 30"/>
          <p:cNvSpPr txBox="1"/>
          <p:nvPr/>
        </p:nvSpPr>
        <p:spPr>
          <a:xfrm>
            <a:off x="179512" y="4005064"/>
            <a:ext cx="2672526" cy="769441"/>
          </a:xfrm>
          <a:prstGeom prst="rect">
            <a:avLst/>
          </a:prstGeom>
          <a:noFill/>
        </p:spPr>
        <p:txBody>
          <a:bodyPr wrap="none">
            <a:spAutoFit/>
          </a:bodyPr>
          <a:lstStyle/>
          <a:p>
            <a:pPr>
              <a:defRPr/>
            </a:pPr>
            <a:r>
              <a:rPr lang="cs-CZ" sz="2200" dirty="0" smtClean="0">
                <a:solidFill>
                  <a:srgbClr val="00B050"/>
                </a:solidFill>
                <a:latin typeface="+mn-lt"/>
              </a:rPr>
              <a:t>celkový počet </a:t>
            </a:r>
            <a:br>
              <a:rPr lang="cs-CZ" sz="2200" dirty="0" smtClean="0">
                <a:solidFill>
                  <a:srgbClr val="00B050"/>
                </a:solidFill>
                <a:latin typeface="+mn-lt"/>
              </a:rPr>
            </a:br>
            <a:r>
              <a:rPr lang="cs-CZ" sz="2200" dirty="0" smtClean="0">
                <a:solidFill>
                  <a:srgbClr val="00B050"/>
                </a:solidFill>
                <a:latin typeface="+mn-lt"/>
              </a:rPr>
              <a:t>emitovaných fotonů</a:t>
            </a:r>
            <a:endParaRPr lang="cs-CZ" sz="2200" i="1" dirty="0">
              <a:solidFill>
                <a:srgbClr val="00B050"/>
              </a:solidFill>
              <a:latin typeface="+mn-lt"/>
            </a:endParaRPr>
          </a:p>
        </p:txBody>
      </p:sp>
      <p:cxnSp>
        <p:nvCxnSpPr>
          <p:cNvPr id="17" name="Straight Arrow Connector 17"/>
          <p:cNvCxnSpPr/>
          <p:nvPr/>
        </p:nvCxnSpPr>
        <p:spPr>
          <a:xfrm>
            <a:off x="3230767" y="3501008"/>
            <a:ext cx="512762" cy="1588"/>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Zástupný symbol pro zápatí 18"/>
          <p:cNvSpPr>
            <a:spLocks noGrp="1"/>
          </p:cNvSpPr>
          <p:nvPr>
            <p:ph type="ftr" sz="quarter" idx="11"/>
          </p:nvPr>
        </p:nvSpPr>
        <p:spPr/>
        <p:txBody>
          <a:bodyPr/>
          <a:lstStyle/>
          <a:p>
            <a:pPr>
              <a:defRPr/>
            </a:pPr>
            <a:r>
              <a:rPr lang="en-US" altLang="en-US" smtClean="0"/>
              <a:t>PG III (NPGR010) - J. Křivánek 2014</a:t>
            </a:r>
            <a:endParaRPr lang="en-US" alt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title"/>
          </p:nvPr>
        </p:nvSpPr>
        <p:spPr/>
        <p:txBody>
          <a:bodyPr/>
          <a:lstStyle/>
          <a:p>
            <a:pPr eaLnBrk="1" hangingPunct="1"/>
            <a:r>
              <a:rPr lang="cs-CZ" smtClean="0"/>
              <a:t>Emise fotonů</a:t>
            </a:r>
            <a:endParaRPr lang="en-US" smtClean="0"/>
          </a:p>
        </p:txBody>
      </p:sp>
      <p:sp>
        <p:nvSpPr>
          <p:cNvPr id="2052" name="Content Placeholder 2"/>
          <p:cNvSpPr>
            <a:spLocks noGrp="1"/>
          </p:cNvSpPr>
          <p:nvPr>
            <p:ph idx="1"/>
          </p:nvPr>
        </p:nvSpPr>
        <p:spPr/>
        <p:txBody>
          <a:bodyPr/>
          <a:lstStyle/>
          <a:p>
            <a:pPr marL="342900" lvl="1" indent="-342900" eaLnBrk="1" hangingPunct="1">
              <a:buClr>
                <a:schemeClr val="accent1"/>
              </a:buClr>
              <a:buSzPct val="65000"/>
              <a:buFont typeface="Wingdings" pitchFamily="2" charset="2"/>
              <a:buChar char="n"/>
            </a:pPr>
            <a:r>
              <a:rPr lang="cs-CZ" dirty="0" smtClean="0"/>
              <a:t>„Ideální“ vzorkování</a:t>
            </a:r>
          </a:p>
          <a:p>
            <a:pPr marL="342900" lvl="1" indent="-342900" eaLnBrk="1" hangingPunct="1">
              <a:buClr>
                <a:schemeClr val="accent1"/>
              </a:buClr>
              <a:buSzPct val="65000"/>
              <a:buFont typeface="Wingdings" pitchFamily="2" charset="2"/>
              <a:buChar char="n"/>
            </a:pPr>
            <a:endParaRPr lang="cs-CZ" dirty="0" smtClean="0"/>
          </a:p>
          <a:p>
            <a:pPr marL="342900" lvl="1" indent="-342900" eaLnBrk="1" hangingPunct="1">
              <a:buClr>
                <a:schemeClr val="accent1"/>
              </a:buClr>
              <a:buSzPct val="65000"/>
              <a:buFont typeface="Wingdings" pitchFamily="2" charset="2"/>
              <a:buChar char="n"/>
            </a:pPr>
            <a:endParaRPr lang="cs-CZ" dirty="0" smtClean="0"/>
          </a:p>
          <a:p>
            <a:pPr marL="342900" lvl="1" indent="-342900" eaLnBrk="1" hangingPunct="1">
              <a:buClr>
                <a:schemeClr val="accent1"/>
              </a:buClr>
              <a:buSzPct val="65000"/>
              <a:buFont typeface="Wingdings" pitchFamily="2" charset="2"/>
              <a:buChar char="n"/>
            </a:pPr>
            <a:endParaRPr lang="cs-CZ" dirty="0" smtClean="0"/>
          </a:p>
          <a:p>
            <a:pPr marL="342900" lvl="1" indent="-342900" eaLnBrk="1" hangingPunct="1">
              <a:buClr>
                <a:schemeClr val="accent1"/>
              </a:buClr>
              <a:buSzPct val="65000"/>
              <a:buFont typeface="Wingdings" pitchFamily="2" charset="2"/>
              <a:buChar char="n"/>
            </a:pPr>
            <a:endParaRPr lang="cs-CZ" dirty="0" smtClean="0"/>
          </a:p>
          <a:p>
            <a:pPr marL="342900" lvl="1" indent="-342900" eaLnBrk="1" hangingPunct="1">
              <a:buClr>
                <a:schemeClr val="accent1"/>
              </a:buClr>
              <a:buSzPct val="65000"/>
              <a:buFont typeface="Wingdings" pitchFamily="2" charset="2"/>
              <a:buChar char="n"/>
            </a:pPr>
            <a:endParaRPr lang="cs-CZ" dirty="0" smtClean="0"/>
          </a:p>
          <a:p>
            <a:pPr marL="342900" lvl="1" indent="-342900" eaLnBrk="1" hangingPunct="1">
              <a:buClr>
                <a:schemeClr val="accent1"/>
              </a:buClr>
              <a:buSzPct val="65000"/>
              <a:buFont typeface="Wingdings" pitchFamily="2" charset="2"/>
              <a:buChar char="n"/>
            </a:pPr>
            <a:endParaRPr lang="cs-CZ" dirty="0" smtClean="0"/>
          </a:p>
          <a:p>
            <a:pPr marL="342900" lvl="1" indent="-342900" eaLnBrk="1" hangingPunct="1">
              <a:buClr>
                <a:schemeClr val="accent1"/>
              </a:buClr>
              <a:buSzPct val="65000"/>
              <a:buFont typeface="Wingdings" pitchFamily="2" charset="2"/>
              <a:buChar char="n"/>
            </a:pPr>
            <a:endParaRPr lang="cs-CZ" dirty="0" smtClean="0"/>
          </a:p>
          <a:p>
            <a:pPr marL="342900" lvl="1" indent="-342900" eaLnBrk="1" hangingPunct="1">
              <a:buClr>
                <a:schemeClr val="accent1"/>
              </a:buClr>
              <a:buSzPct val="65000"/>
              <a:buFont typeface="Wingdings" pitchFamily="2" charset="2"/>
              <a:buChar char="n"/>
            </a:pPr>
            <a:endParaRPr lang="cs-CZ" dirty="0" smtClean="0"/>
          </a:p>
          <a:p>
            <a:pPr marL="695325" lvl="2" eaLnBrk="1" hangingPunct="1"/>
            <a:r>
              <a:rPr lang="cs-CZ" dirty="0" smtClean="0"/>
              <a:t>Všechny emitované fotony pak nesou stejný tok:</a:t>
            </a:r>
            <a:endParaRPr lang="en-US" dirty="0" smtClean="0"/>
          </a:p>
          <a:p>
            <a:pPr eaLnBrk="1" hangingPunct="1"/>
            <a:endParaRPr lang="en-US" dirty="0" smtClean="0"/>
          </a:p>
        </p:txBody>
      </p:sp>
      <p:graphicFrame>
        <p:nvGraphicFramePr>
          <p:cNvPr id="2050" name="Object 3"/>
          <p:cNvGraphicFramePr>
            <a:graphicFrameLocks noChangeAspect="1"/>
          </p:cNvGraphicFramePr>
          <p:nvPr/>
        </p:nvGraphicFramePr>
        <p:xfrm>
          <a:off x="719138" y="2133600"/>
          <a:ext cx="7775575" cy="2806700"/>
        </p:xfrm>
        <a:graphic>
          <a:graphicData uri="http://schemas.openxmlformats.org/presentationml/2006/ole">
            <mc:AlternateContent xmlns:mc="http://schemas.openxmlformats.org/markup-compatibility/2006">
              <mc:Choice xmlns:v="urn:schemas-microsoft-com:vml" Requires="v">
                <p:oleObj spid="_x0000_s578568" name="Equation" r:id="rId3" imgW="3378200" imgH="1219200" progId="Equation.3">
                  <p:embed/>
                </p:oleObj>
              </mc:Choice>
              <mc:Fallback>
                <p:oleObj name="Equation" r:id="rId3" imgW="3378200" imgH="1219200" progId="Equation.3">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8" y="2133600"/>
                        <a:ext cx="7775575" cy="280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053" name="Picture 4"/>
          <p:cNvPicPr>
            <a:picLocks noChangeAspect="1" noChangeArrowheads="1"/>
          </p:cNvPicPr>
          <p:nvPr/>
        </p:nvPicPr>
        <p:blipFill>
          <a:blip r:embed="rId5" cstate="print"/>
          <a:srcRect r="33128" b="9552"/>
          <a:stretch>
            <a:fillRect/>
          </a:stretch>
        </p:blipFill>
        <p:spPr bwMode="auto">
          <a:xfrm>
            <a:off x="7235825" y="333375"/>
            <a:ext cx="1454150" cy="1366838"/>
          </a:xfrm>
          <a:prstGeom prst="rect">
            <a:avLst/>
          </a:prstGeom>
          <a:noFill/>
          <a:ln w="9525">
            <a:noFill/>
            <a:miter lim="800000"/>
            <a:headEnd/>
            <a:tailEnd/>
          </a:ln>
        </p:spPr>
      </p:pic>
      <p:graphicFrame>
        <p:nvGraphicFramePr>
          <p:cNvPr id="578563" name="Object 4"/>
          <p:cNvGraphicFramePr>
            <a:graphicFrameLocks noChangeAspect="1"/>
          </p:cNvGraphicFramePr>
          <p:nvPr/>
        </p:nvGraphicFramePr>
        <p:xfrm>
          <a:off x="6709025" y="5052659"/>
          <a:ext cx="1498600" cy="788988"/>
        </p:xfrm>
        <a:graphic>
          <a:graphicData uri="http://schemas.openxmlformats.org/presentationml/2006/ole">
            <mc:AlternateContent xmlns:mc="http://schemas.openxmlformats.org/markup-compatibility/2006">
              <mc:Choice xmlns:v="urn:schemas-microsoft-com:vml" Requires="v">
                <p:oleObj spid="_x0000_s578569" name="Equation" r:id="rId6" imgW="748975" imgH="393529" progId="Equation.3">
                  <p:embed/>
                </p:oleObj>
              </mc:Choice>
              <mc:Fallback>
                <p:oleObj name="Equation" r:id="rId6" imgW="748975" imgH="393529" progId="Equation.3">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9025" y="5052659"/>
                        <a:ext cx="1498600" cy="788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Zástupný symbol pro zápatí 7"/>
          <p:cNvSpPr>
            <a:spLocks noGrp="1"/>
          </p:cNvSpPr>
          <p:nvPr>
            <p:ph type="ftr" sz="quarter" idx="11"/>
          </p:nvPr>
        </p:nvSpPr>
        <p:spPr/>
        <p:txBody>
          <a:bodyPr/>
          <a:lstStyle/>
          <a:p>
            <a:pPr>
              <a:defRPr/>
            </a:pPr>
            <a:r>
              <a:rPr lang="en-US" altLang="en-US" smtClean="0"/>
              <a:t>PG III (NPGR010) - J. Křivánek 2014</a:t>
            </a:r>
            <a:endParaRPr lang="en-US" alt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cs-CZ" smtClean="0"/>
              <a:t>Sledování fotonů </a:t>
            </a:r>
            <a:br>
              <a:rPr lang="cs-CZ" smtClean="0"/>
            </a:br>
            <a:r>
              <a:rPr lang="cs-CZ" smtClean="0"/>
              <a:t>(Photon tracing)</a:t>
            </a:r>
            <a:endParaRPr lang="en-US" smtClean="0"/>
          </a:p>
        </p:txBody>
      </p:sp>
      <p:sp>
        <p:nvSpPr>
          <p:cNvPr id="343043" name="Rectangle 3"/>
          <p:cNvSpPr>
            <a:spLocks noGrp="1" noChangeArrowheads="1"/>
          </p:cNvSpPr>
          <p:nvPr>
            <p:ph type="body" idx="1"/>
          </p:nvPr>
        </p:nvSpPr>
        <p:spPr>
          <a:xfrm>
            <a:off x="468313" y="1484313"/>
            <a:ext cx="8229600" cy="5184775"/>
          </a:xfrm>
        </p:spPr>
        <p:txBody>
          <a:bodyPr/>
          <a:lstStyle/>
          <a:p>
            <a:pPr eaLnBrk="1" hangingPunct="1">
              <a:defRPr/>
            </a:pPr>
            <a:r>
              <a:rPr lang="cs-CZ" dirty="0" smtClean="0"/>
              <a:t>Podobné jako light tracing</a:t>
            </a:r>
          </a:p>
          <a:p>
            <a:pPr eaLnBrk="1" hangingPunct="1">
              <a:defRPr/>
            </a:pPr>
            <a:r>
              <a:rPr lang="cs-CZ" dirty="0" smtClean="0"/>
              <a:t>Interakce foton - plocha</a:t>
            </a:r>
          </a:p>
          <a:p>
            <a:pPr marL="784225" lvl="1" indent="-457200" eaLnBrk="1" hangingPunct="1">
              <a:buFont typeface="+mj-lt"/>
              <a:buAutoNum type="arabicPeriod"/>
              <a:defRPr/>
            </a:pPr>
            <a:r>
              <a:rPr lang="cs-CZ" b="1" dirty="0" smtClean="0"/>
              <a:t>Ulož „foton“ </a:t>
            </a:r>
            <a:r>
              <a:rPr lang="cs-CZ" dirty="0" smtClean="0"/>
              <a:t>do fotonové mapy </a:t>
            </a:r>
          </a:p>
          <a:p>
            <a:pPr lvl="2" eaLnBrk="1" hangingPunct="1">
              <a:defRPr/>
            </a:pPr>
            <a:r>
              <a:rPr lang="cs-CZ" dirty="0" smtClean="0"/>
              <a:t>foton = </a:t>
            </a:r>
            <a:r>
              <a:rPr lang="en-US" dirty="0" smtClean="0"/>
              <a:t>(</a:t>
            </a:r>
            <a:r>
              <a:rPr lang="cs-CZ" dirty="0" smtClean="0"/>
              <a:t>pozice, příchozí směr, tok)</a:t>
            </a:r>
          </a:p>
          <a:p>
            <a:pPr marL="784225" lvl="1" indent="-457200" eaLnBrk="1" hangingPunct="1">
              <a:buFont typeface="+mj-lt"/>
              <a:buAutoNum type="arabicPeriod"/>
              <a:defRPr/>
            </a:pPr>
            <a:r>
              <a:rPr lang="cs-CZ" b="1" dirty="0" smtClean="0"/>
              <a:t>Generuj směr</a:t>
            </a:r>
            <a:r>
              <a:rPr lang="cs-CZ" dirty="0" smtClean="0"/>
              <a:t> odraženého paprsku</a:t>
            </a:r>
          </a:p>
          <a:p>
            <a:pPr lvl="2" eaLnBrk="1" hangingPunct="1">
              <a:defRPr/>
            </a:pPr>
            <a:r>
              <a:rPr lang="cs-CZ" dirty="0" smtClean="0"/>
              <a:t>BRDF importance sampling</a:t>
            </a:r>
          </a:p>
          <a:p>
            <a:pPr marL="784225" lvl="1" indent="-457200" eaLnBrk="1" hangingPunct="1">
              <a:buFont typeface="+mj-lt"/>
              <a:buAutoNum type="arabicPeriod"/>
              <a:defRPr/>
            </a:pPr>
            <a:r>
              <a:rPr lang="cs-CZ" b="1" dirty="0" smtClean="0"/>
              <a:t>Aktualizuj tok</a:t>
            </a:r>
            <a:r>
              <a:rPr lang="cs-CZ" dirty="0" smtClean="0"/>
              <a:t> fotonu</a:t>
            </a:r>
          </a:p>
          <a:p>
            <a:pPr marL="1136650" lvl="2" indent="-457200" eaLnBrk="1" hangingPunct="1">
              <a:defRPr/>
            </a:pPr>
            <a:r>
              <a:rPr lang="cs-CZ" dirty="0" smtClean="0"/>
              <a:t>...</a:t>
            </a:r>
          </a:p>
          <a:p>
            <a:pPr marL="784225" lvl="1" indent="-457200" eaLnBrk="1" hangingPunct="1">
              <a:buFont typeface="+mj-lt"/>
              <a:buAutoNum type="arabicPeriod"/>
              <a:defRPr/>
            </a:pPr>
            <a:r>
              <a:rPr lang="cs-CZ" b="1" dirty="0" smtClean="0"/>
              <a:t>Ruská ruleta</a:t>
            </a:r>
            <a:r>
              <a:rPr lang="cs-CZ" dirty="0" smtClean="0"/>
              <a:t> – náhodná absorpce fotonu</a:t>
            </a:r>
          </a:p>
          <a:p>
            <a:pPr lvl="2" eaLnBrk="1" hangingPunct="1">
              <a:defRPr/>
            </a:pPr>
            <a:r>
              <a:rPr lang="cs-CZ" dirty="0" smtClean="0"/>
              <a:t>...</a:t>
            </a:r>
          </a:p>
          <a:p>
            <a:pPr eaLnBrk="1" hangingPunct="1">
              <a:defRPr/>
            </a:pPr>
            <a:r>
              <a:rPr lang="cs-CZ" b="1" dirty="0" smtClean="0"/>
              <a:t>Požadavek</a:t>
            </a:r>
          </a:p>
          <a:p>
            <a:pPr lvl="1" eaLnBrk="1" hangingPunct="1">
              <a:defRPr/>
            </a:pPr>
            <a:r>
              <a:rPr lang="cs-CZ" dirty="0" smtClean="0"/>
              <a:t>Zachovat tok fotonu pokud možno konstantní</a:t>
            </a:r>
            <a:endParaRPr lang="en-US" dirty="0" smtClean="0"/>
          </a:p>
        </p:txBody>
      </p:sp>
      <p:pic>
        <p:nvPicPr>
          <p:cNvPr id="24580" name="Picture 4"/>
          <p:cNvPicPr>
            <a:picLocks noChangeAspect="1" noChangeArrowheads="1"/>
          </p:cNvPicPr>
          <p:nvPr/>
        </p:nvPicPr>
        <p:blipFill>
          <a:blip r:embed="rId2" cstate="print"/>
          <a:srcRect r="33128" b="9552"/>
          <a:stretch>
            <a:fillRect/>
          </a:stretch>
        </p:blipFill>
        <p:spPr bwMode="auto">
          <a:xfrm>
            <a:off x="7235825" y="333375"/>
            <a:ext cx="1454150" cy="1366838"/>
          </a:xfrm>
          <a:prstGeom prst="rect">
            <a:avLst/>
          </a:prstGeom>
          <a:noFill/>
          <a:ln w="9525">
            <a:noFill/>
            <a:miter lim="800000"/>
            <a:headEnd/>
            <a:tailEnd/>
          </a:ln>
        </p:spPr>
      </p:pic>
      <p:sp>
        <p:nvSpPr>
          <p:cNvPr id="6" name="Zástupný symbol pro zápatí 5"/>
          <p:cNvSpPr>
            <a:spLocks noGrp="1"/>
          </p:cNvSpPr>
          <p:nvPr>
            <p:ph type="ftr" sz="quarter" idx="11"/>
          </p:nvPr>
        </p:nvSpPr>
        <p:spPr/>
        <p:txBody>
          <a:bodyPr/>
          <a:lstStyle/>
          <a:p>
            <a:pPr>
              <a:defRPr/>
            </a:pPr>
            <a:r>
              <a:rPr lang="en-US" altLang="en-US" smtClean="0"/>
              <a:t>PG III (NPGR010) - J. Křivánek 2014</a:t>
            </a:r>
            <a:endParaRPr lang="en-US" alt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p:cNvSpPr>
            <a:spLocks noGrp="1" noChangeArrowheads="1"/>
          </p:cNvSpPr>
          <p:nvPr>
            <p:ph type="title"/>
          </p:nvPr>
        </p:nvSpPr>
        <p:spPr/>
        <p:txBody>
          <a:bodyPr/>
          <a:lstStyle/>
          <a:p>
            <a:pPr eaLnBrk="1" hangingPunct="1"/>
            <a:r>
              <a:rPr lang="cs-CZ" smtClean="0"/>
              <a:t>Sledování fotonů </a:t>
            </a:r>
            <a:br>
              <a:rPr lang="cs-CZ" smtClean="0"/>
            </a:br>
            <a:r>
              <a:rPr lang="cs-CZ" smtClean="0"/>
              <a:t>(Photon tracing)</a:t>
            </a:r>
            <a:endParaRPr lang="en-US" smtClean="0"/>
          </a:p>
        </p:txBody>
      </p:sp>
      <p:sp>
        <p:nvSpPr>
          <p:cNvPr id="343043" name="Rectangle 3"/>
          <p:cNvSpPr>
            <a:spLocks noGrp="1" noChangeArrowheads="1"/>
          </p:cNvSpPr>
          <p:nvPr>
            <p:ph type="body" idx="1"/>
          </p:nvPr>
        </p:nvSpPr>
        <p:spPr>
          <a:xfrm>
            <a:off x="468313" y="1484313"/>
            <a:ext cx="8229600" cy="5184775"/>
          </a:xfrm>
        </p:spPr>
        <p:txBody>
          <a:bodyPr/>
          <a:lstStyle/>
          <a:p>
            <a:pPr marL="457200" indent="-457200" eaLnBrk="1" hangingPunct="1">
              <a:buFont typeface="+mj-lt"/>
              <a:buAutoNum type="arabicPeriod" startAt="3"/>
              <a:defRPr/>
            </a:pPr>
            <a:r>
              <a:rPr lang="cs-CZ" b="1" dirty="0" smtClean="0"/>
              <a:t>Aktualizuj tok fotonu</a:t>
            </a:r>
          </a:p>
          <a:p>
            <a:pPr marL="457200" indent="-457200" eaLnBrk="1" hangingPunct="1">
              <a:buFont typeface="+mj-lt"/>
              <a:buAutoNum type="arabicPeriod" startAt="3"/>
              <a:defRPr/>
            </a:pPr>
            <a:endParaRPr lang="cs-CZ" dirty="0" smtClean="0"/>
          </a:p>
          <a:p>
            <a:pPr marL="457200" indent="-457200" eaLnBrk="1" hangingPunct="1">
              <a:buFont typeface="+mj-lt"/>
              <a:buAutoNum type="arabicPeriod" startAt="3"/>
              <a:defRPr/>
            </a:pPr>
            <a:endParaRPr lang="cs-CZ" dirty="0" smtClean="0"/>
          </a:p>
          <a:p>
            <a:pPr marL="457200" indent="-457200" eaLnBrk="1" hangingPunct="1">
              <a:buFont typeface="+mj-lt"/>
              <a:buAutoNum type="arabicPeriod" startAt="3"/>
              <a:defRPr/>
            </a:pPr>
            <a:endParaRPr lang="cs-CZ" dirty="0" smtClean="0"/>
          </a:p>
          <a:p>
            <a:pPr marL="457200" indent="-457200" eaLnBrk="1" hangingPunct="1">
              <a:buFont typeface="+mj-lt"/>
              <a:buAutoNum type="arabicPeriod" startAt="3"/>
              <a:defRPr/>
            </a:pPr>
            <a:r>
              <a:rPr lang="cs-CZ" b="1" dirty="0" smtClean="0"/>
              <a:t>Ruská ruleta</a:t>
            </a:r>
            <a:r>
              <a:rPr lang="cs-CZ" dirty="0" smtClean="0"/>
              <a:t> – náhodná absorpce fotonu</a:t>
            </a:r>
          </a:p>
          <a:p>
            <a:pPr eaLnBrk="1" hangingPunct="1">
              <a:defRPr/>
            </a:pPr>
            <a:endParaRPr lang="cs-CZ" dirty="0" smtClean="0"/>
          </a:p>
          <a:p>
            <a:pPr eaLnBrk="1" hangingPunct="1">
              <a:defRPr/>
            </a:pPr>
            <a:endParaRPr lang="cs-CZ" dirty="0" smtClean="0"/>
          </a:p>
          <a:p>
            <a:pPr eaLnBrk="1" hangingPunct="1">
              <a:defRPr/>
            </a:pPr>
            <a:endParaRPr lang="cs-CZ" dirty="0" smtClean="0"/>
          </a:p>
          <a:p>
            <a:pPr lvl="1" eaLnBrk="1" hangingPunct="1">
              <a:buFont typeface="Wingdings" pitchFamily="2" charset="2"/>
              <a:buNone/>
              <a:defRPr/>
            </a:pPr>
            <a:endParaRPr lang="cs-CZ" dirty="0" smtClean="0"/>
          </a:p>
          <a:p>
            <a:pPr eaLnBrk="1" hangingPunct="1">
              <a:defRPr/>
            </a:pPr>
            <a:endParaRPr lang="cs-CZ" dirty="0" smtClean="0"/>
          </a:p>
          <a:p>
            <a:pPr eaLnBrk="1" hangingPunct="1">
              <a:defRPr/>
            </a:pPr>
            <a:r>
              <a:rPr lang="cs-CZ" dirty="0" smtClean="0"/>
              <a:t>Tato strategie zachovává luminanci fotonů</a:t>
            </a:r>
          </a:p>
        </p:txBody>
      </p:sp>
      <p:graphicFrame>
        <p:nvGraphicFramePr>
          <p:cNvPr id="3074" name="Object 2"/>
          <p:cNvGraphicFramePr>
            <a:graphicFrameLocks noChangeAspect="1"/>
          </p:cNvGraphicFramePr>
          <p:nvPr/>
        </p:nvGraphicFramePr>
        <p:xfrm>
          <a:off x="1835150" y="2052638"/>
          <a:ext cx="5473700" cy="1089025"/>
        </p:xfrm>
        <a:graphic>
          <a:graphicData uri="http://schemas.openxmlformats.org/presentationml/2006/ole">
            <mc:AlternateContent xmlns:mc="http://schemas.openxmlformats.org/markup-compatibility/2006">
              <mc:Choice xmlns:v="urn:schemas-microsoft-com:vml" Requires="v">
                <p:oleObj spid="_x0000_s579595" name="Equation" r:id="rId3" imgW="2298700" imgH="457200" progId="Equation.3">
                  <p:embed/>
                </p:oleObj>
              </mc:Choice>
              <mc:Fallback>
                <p:oleObj name="Equation" r:id="rId3" imgW="2298700" imgH="457200" progId="Equation.3">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2052638"/>
                        <a:ext cx="5473700" cy="1089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2" name="Group 11"/>
          <p:cNvGrpSpPr/>
          <p:nvPr/>
        </p:nvGrpSpPr>
        <p:grpSpPr>
          <a:xfrm>
            <a:off x="468313" y="3638550"/>
            <a:ext cx="8215039" cy="2360613"/>
            <a:chOff x="468313" y="3638550"/>
            <a:chExt cx="8215039" cy="2360613"/>
          </a:xfrm>
        </p:grpSpPr>
        <p:graphicFrame>
          <p:nvGraphicFramePr>
            <p:cNvPr id="3075" name="Object 4"/>
            <p:cNvGraphicFramePr>
              <a:graphicFrameLocks noChangeAspect="1"/>
            </p:cNvGraphicFramePr>
            <p:nvPr/>
          </p:nvGraphicFramePr>
          <p:xfrm>
            <a:off x="700088" y="3638550"/>
            <a:ext cx="4384675" cy="1511300"/>
          </p:xfrm>
          <a:graphic>
            <a:graphicData uri="http://schemas.openxmlformats.org/presentationml/2006/ole">
              <mc:AlternateContent xmlns:mc="http://schemas.openxmlformats.org/markup-compatibility/2006">
                <mc:Choice xmlns:v="urn:schemas-microsoft-com:vml" Requires="v">
                  <p:oleObj spid="_x0000_s579596" name="Equation" r:id="rId5" imgW="1841500" imgH="635000" progId="Equation.3">
                    <p:embed/>
                  </p:oleObj>
                </mc:Choice>
                <mc:Fallback>
                  <p:oleObj name="Equation" r:id="rId5" imgW="1841500" imgH="635000" progId="Equation.3">
                    <p:embed/>
                    <p:pic>
                      <p:nvPicPr>
                        <p:cNvPr id="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088" y="3638550"/>
                          <a:ext cx="4384675" cy="1511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6" name="Object 5"/>
            <p:cNvGraphicFramePr>
              <a:graphicFrameLocks noChangeAspect="1"/>
            </p:cNvGraphicFramePr>
            <p:nvPr/>
          </p:nvGraphicFramePr>
          <p:xfrm>
            <a:off x="6034088" y="3860800"/>
            <a:ext cx="2449512" cy="1149350"/>
          </p:xfrm>
          <a:graphic>
            <a:graphicData uri="http://schemas.openxmlformats.org/presentationml/2006/ole">
              <mc:AlternateContent xmlns:mc="http://schemas.openxmlformats.org/markup-compatibility/2006">
                <mc:Choice xmlns:v="urn:schemas-microsoft-com:vml" Requires="v">
                  <p:oleObj spid="_x0000_s579597" name="Equation" r:id="rId7" imgW="1028254" imgH="482391" progId="Equation.3">
                    <p:embed/>
                  </p:oleObj>
                </mc:Choice>
                <mc:Fallback>
                  <p:oleObj name="Equation" r:id="rId7" imgW="1028254" imgH="482391" progId="Equation.3">
                    <p:embed/>
                    <p:pic>
                      <p:nvPicPr>
                        <p:cNvPr id="0"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34088" y="3860800"/>
                          <a:ext cx="2449512" cy="1149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1978025" y="5229225"/>
              <a:ext cx="2378075" cy="769938"/>
            </a:xfrm>
            <a:prstGeom prst="rect">
              <a:avLst/>
            </a:prstGeom>
            <a:noFill/>
          </p:spPr>
          <p:txBody>
            <a:bodyPr wrap="none">
              <a:spAutoFit/>
            </a:bodyPr>
            <a:lstStyle/>
            <a:p>
              <a:pPr algn="ctr">
                <a:defRPr/>
              </a:pPr>
              <a:r>
                <a:rPr lang="cs-CZ" sz="2200" dirty="0">
                  <a:solidFill>
                    <a:srgbClr val="0070C0"/>
                  </a:solidFill>
                  <a:latin typeface="+mn-lt"/>
                </a:rPr>
                <a:t>Pravděpodobnost</a:t>
              </a:r>
              <a:br>
                <a:rPr lang="cs-CZ" sz="2200" dirty="0">
                  <a:solidFill>
                    <a:srgbClr val="0070C0"/>
                  </a:solidFill>
                  <a:latin typeface="+mn-lt"/>
                </a:rPr>
              </a:br>
              <a:r>
                <a:rPr lang="cs-CZ" sz="2200" dirty="0">
                  <a:solidFill>
                    <a:srgbClr val="0070C0"/>
                  </a:solidFill>
                  <a:latin typeface="+mn-lt"/>
                </a:rPr>
                <a:t>přežití</a:t>
              </a:r>
              <a:endParaRPr lang="en-US" sz="2200" i="1" baseline="-25000" dirty="0">
                <a:solidFill>
                  <a:srgbClr val="0070C0"/>
                </a:solidFill>
                <a:latin typeface="+mn-lt"/>
              </a:endParaRPr>
            </a:p>
          </p:txBody>
        </p:sp>
        <p:sp>
          <p:nvSpPr>
            <p:cNvPr id="9" name="TextBox 8"/>
            <p:cNvSpPr txBox="1"/>
            <p:nvPr/>
          </p:nvSpPr>
          <p:spPr>
            <a:xfrm>
              <a:off x="5940152" y="5229225"/>
              <a:ext cx="2743200" cy="769938"/>
            </a:xfrm>
            <a:prstGeom prst="rect">
              <a:avLst/>
            </a:prstGeom>
            <a:noFill/>
          </p:spPr>
          <p:txBody>
            <a:bodyPr wrap="none">
              <a:spAutoFit/>
            </a:bodyPr>
            <a:lstStyle/>
            <a:p>
              <a:pPr algn="ctr">
                <a:defRPr/>
              </a:pPr>
              <a:r>
                <a:rPr lang="cs-CZ" sz="2200" dirty="0">
                  <a:solidFill>
                    <a:srgbClr val="00B050"/>
                  </a:solidFill>
                  <a:latin typeface="+mn-lt"/>
                </a:rPr>
                <a:t>Výsledný tok fotonu </a:t>
              </a:r>
              <a:br>
                <a:rPr lang="cs-CZ" sz="2200" dirty="0">
                  <a:solidFill>
                    <a:srgbClr val="00B050"/>
                  </a:solidFill>
                  <a:latin typeface="+mn-lt"/>
                </a:rPr>
              </a:br>
              <a:r>
                <a:rPr lang="cs-CZ" sz="2200" dirty="0">
                  <a:solidFill>
                    <a:srgbClr val="00B050"/>
                  </a:solidFill>
                  <a:latin typeface="+mn-lt"/>
                </a:rPr>
                <a:t>při přežití</a:t>
              </a:r>
              <a:endParaRPr lang="en-US" sz="2200" i="1" baseline="-25000" dirty="0">
                <a:solidFill>
                  <a:srgbClr val="00B050"/>
                </a:solidFill>
                <a:latin typeface="+mn-lt"/>
              </a:endParaRPr>
            </a:p>
          </p:txBody>
        </p:sp>
        <p:sp>
          <p:nvSpPr>
            <p:cNvPr id="10" name="Rectangle 9"/>
            <p:cNvSpPr/>
            <p:nvPr/>
          </p:nvSpPr>
          <p:spPr>
            <a:xfrm>
              <a:off x="468313" y="3643909"/>
              <a:ext cx="4751759" cy="1513284"/>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5948090" y="3716338"/>
              <a:ext cx="2663825" cy="136842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083" name="Picture 4"/>
          <p:cNvPicPr>
            <a:picLocks noChangeAspect="1" noChangeArrowheads="1"/>
          </p:cNvPicPr>
          <p:nvPr/>
        </p:nvPicPr>
        <p:blipFill>
          <a:blip r:embed="rId9" cstate="print"/>
          <a:srcRect r="33128" b="9552"/>
          <a:stretch>
            <a:fillRect/>
          </a:stretch>
        </p:blipFill>
        <p:spPr bwMode="auto">
          <a:xfrm>
            <a:off x="7235825" y="333375"/>
            <a:ext cx="1454150" cy="1366838"/>
          </a:xfrm>
          <a:prstGeom prst="rect">
            <a:avLst/>
          </a:prstGeom>
          <a:noFill/>
          <a:ln w="9525">
            <a:noFill/>
            <a:miter lim="800000"/>
            <a:headEnd/>
            <a:tailEnd/>
          </a:ln>
        </p:spPr>
      </p:pic>
      <p:sp>
        <p:nvSpPr>
          <p:cNvPr id="14" name="Zástupný symbol pro zápatí 13"/>
          <p:cNvSpPr>
            <a:spLocks noGrp="1"/>
          </p:cNvSpPr>
          <p:nvPr>
            <p:ph type="ftr" sz="quarter" idx="11"/>
          </p:nvPr>
        </p:nvSpPr>
        <p:spPr/>
        <p:txBody>
          <a:bodyPr/>
          <a:lstStyle/>
          <a:p>
            <a:pPr>
              <a:defRPr/>
            </a:pPr>
            <a:r>
              <a:rPr lang="en-US" altLang="en-US" smtClean="0"/>
              <a:t>PG III (NPGR010) - J. Křivánek 2014</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3043">
                                            <p:txEl>
                                              <p:pRg st="4" end="4"/>
                                            </p:txEl>
                                          </p:spTgt>
                                        </p:tgtEl>
                                        <p:attrNameLst>
                                          <p:attrName>style.visibility</p:attrName>
                                        </p:attrNameLst>
                                      </p:cBhvr>
                                      <p:to>
                                        <p:strVal val="visible"/>
                                      </p:to>
                                    </p:set>
                                    <p:animEffect transition="in" filter="fade">
                                      <p:cBhvr>
                                        <p:cTn id="7" dur="500"/>
                                        <p:tgtEl>
                                          <p:spTgt spid="34304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43043">
                                            <p:txEl>
                                              <p:pRg st="10" end="10"/>
                                            </p:txEl>
                                          </p:spTgt>
                                        </p:tgtEl>
                                        <p:attrNameLst>
                                          <p:attrName>style.visibility</p:attrName>
                                        </p:attrNameLst>
                                      </p:cBhvr>
                                      <p:to>
                                        <p:strVal val="visible"/>
                                      </p:to>
                                    </p:set>
                                    <p:animEffect transition="in" filter="fade">
                                      <p:cBhvr>
                                        <p:cTn id="14" dur="500"/>
                                        <p:tgtEl>
                                          <p:spTgt spid="34304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cs-CZ" smtClean="0"/>
              <a:t>Sledování fotonů </a:t>
            </a:r>
            <a:br>
              <a:rPr lang="cs-CZ" smtClean="0"/>
            </a:br>
            <a:r>
              <a:rPr lang="cs-CZ" smtClean="0"/>
              <a:t>(Photon tracing)</a:t>
            </a:r>
            <a:endParaRPr lang="en-US" smtClean="0"/>
          </a:p>
        </p:txBody>
      </p:sp>
      <p:sp>
        <p:nvSpPr>
          <p:cNvPr id="25603" name="Rectangle 3"/>
          <p:cNvSpPr>
            <a:spLocks noGrp="1" noChangeArrowheads="1"/>
          </p:cNvSpPr>
          <p:nvPr>
            <p:ph type="body" idx="1"/>
          </p:nvPr>
        </p:nvSpPr>
        <p:spPr>
          <a:xfrm>
            <a:off x="468313" y="1052513"/>
            <a:ext cx="8229600" cy="5400675"/>
          </a:xfrm>
        </p:spPr>
        <p:txBody>
          <a:bodyPr/>
          <a:lstStyle/>
          <a:p>
            <a:pPr eaLnBrk="1" hangingPunct="1"/>
            <a:endParaRPr lang="cs-CZ" dirty="0" smtClean="0"/>
          </a:p>
          <a:p>
            <a:pPr eaLnBrk="1" hangingPunct="1"/>
            <a:endParaRPr lang="cs-CZ" dirty="0" smtClean="0"/>
          </a:p>
          <a:p>
            <a:pPr eaLnBrk="1" hangingPunct="1"/>
            <a:r>
              <a:rPr lang="en-US" dirty="0" err="1" smtClean="0"/>
              <a:t>Pozor</a:t>
            </a:r>
            <a:r>
              <a:rPr lang="en-US" dirty="0" smtClean="0"/>
              <a:t> </a:t>
            </a:r>
            <a:r>
              <a:rPr lang="en-US" dirty="0" err="1" smtClean="0"/>
              <a:t>na</a:t>
            </a:r>
            <a:r>
              <a:rPr lang="en-US" dirty="0" smtClean="0"/>
              <a:t> </a:t>
            </a:r>
            <a:r>
              <a:rPr lang="en-US" b="1" dirty="0" err="1" smtClean="0"/>
              <a:t>lom</a:t>
            </a:r>
            <a:r>
              <a:rPr lang="en-US" b="1" dirty="0" smtClean="0"/>
              <a:t> </a:t>
            </a:r>
            <a:r>
              <a:rPr lang="en-US" b="1" dirty="0" err="1" smtClean="0"/>
              <a:t>sv</a:t>
            </a:r>
            <a:r>
              <a:rPr lang="cs-CZ" b="1" dirty="0" err="1" smtClean="0"/>
              <a:t>ětla</a:t>
            </a:r>
            <a:endParaRPr lang="cs-CZ" b="1" dirty="0" smtClean="0"/>
          </a:p>
          <a:p>
            <a:pPr lvl="1" eaLnBrk="1" hangingPunct="1"/>
            <a:endParaRPr lang="cs-CZ" dirty="0" smtClean="0"/>
          </a:p>
          <a:p>
            <a:pPr lvl="1" eaLnBrk="1" hangingPunct="1"/>
            <a:r>
              <a:rPr lang="cs-CZ" dirty="0" smtClean="0"/>
              <a:t>při sledování cest </a:t>
            </a:r>
            <a:r>
              <a:rPr lang="cs-CZ" b="1" dirty="0" smtClean="0"/>
              <a:t>od kamery</a:t>
            </a:r>
            <a:r>
              <a:rPr lang="cs-CZ" dirty="0" smtClean="0"/>
              <a:t> je třeba při lomu </a:t>
            </a:r>
            <a:r>
              <a:rPr lang="cs-CZ" b="1" dirty="0" smtClean="0"/>
              <a:t>změnit radianci</a:t>
            </a:r>
            <a:r>
              <a:rPr lang="cs-CZ" dirty="0" smtClean="0"/>
              <a:t> podle druhé mocniny změny indexu lomu</a:t>
            </a:r>
          </a:p>
          <a:p>
            <a:pPr lvl="1" eaLnBrk="1" hangingPunct="1"/>
            <a:endParaRPr lang="cs-CZ" dirty="0" smtClean="0"/>
          </a:p>
          <a:p>
            <a:pPr lvl="1" eaLnBrk="1" hangingPunct="1"/>
            <a:r>
              <a:rPr lang="cs-CZ" dirty="0" smtClean="0"/>
              <a:t>avšak fotony nenesou radianci, nýbrž </a:t>
            </a:r>
            <a:r>
              <a:rPr lang="cs-CZ" b="1" dirty="0" smtClean="0"/>
              <a:t>tok</a:t>
            </a:r>
            <a:r>
              <a:rPr lang="cs-CZ" dirty="0" smtClean="0"/>
              <a:t> – </a:t>
            </a:r>
            <a:r>
              <a:rPr lang="cs-CZ" b="1" dirty="0" smtClean="0"/>
              <a:t>žádná změna toku při lomu nenastává</a:t>
            </a:r>
          </a:p>
          <a:p>
            <a:pPr lvl="1" eaLnBrk="1" hangingPunct="1"/>
            <a:endParaRPr lang="en-US" dirty="0" smtClean="0"/>
          </a:p>
        </p:txBody>
      </p:sp>
      <p:pic>
        <p:nvPicPr>
          <p:cNvPr id="25604" name="Picture 4"/>
          <p:cNvPicPr>
            <a:picLocks noChangeAspect="1" noChangeArrowheads="1"/>
          </p:cNvPicPr>
          <p:nvPr/>
        </p:nvPicPr>
        <p:blipFill>
          <a:blip r:embed="rId2" cstate="print"/>
          <a:srcRect r="33128" b="9552"/>
          <a:stretch>
            <a:fillRect/>
          </a:stretch>
        </p:blipFill>
        <p:spPr bwMode="auto">
          <a:xfrm>
            <a:off x="7235825" y="333375"/>
            <a:ext cx="1454150" cy="1366838"/>
          </a:xfrm>
          <a:prstGeom prst="rect">
            <a:avLst/>
          </a:prstGeom>
          <a:noFill/>
          <a:ln w="9525">
            <a:noFill/>
            <a:miter lim="800000"/>
            <a:headEnd/>
            <a:tailEnd/>
          </a:ln>
        </p:spPr>
      </p:pic>
      <p:sp>
        <p:nvSpPr>
          <p:cNvPr id="6" name="Zástupný symbol pro zápatí 5"/>
          <p:cNvSpPr>
            <a:spLocks noGrp="1"/>
          </p:cNvSpPr>
          <p:nvPr>
            <p:ph type="ftr" sz="quarter" idx="11"/>
          </p:nvPr>
        </p:nvSpPr>
        <p:spPr/>
        <p:txBody>
          <a:bodyPr/>
          <a:lstStyle/>
          <a:p>
            <a:pPr>
              <a:defRPr/>
            </a:pPr>
            <a:r>
              <a:rPr lang="en-US" altLang="en-US" smtClean="0"/>
              <a:t>PG III (NPGR010) - J. Křivánek 2014</a:t>
            </a:r>
            <a:endParaRPr lang="en-US" alt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cs-CZ" smtClean="0"/>
              <a:t>Fotonová mapa</a:t>
            </a:r>
            <a:endParaRPr lang="en-US" smtClean="0"/>
          </a:p>
        </p:txBody>
      </p:sp>
      <p:sp>
        <p:nvSpPr>
          <p:cNvPr id="26627" name="Rectangle 3"/>
          <p:cNvSpPr>
            <a:spLocks noGrp="1" noChangeArrowheads="1"/>
          </p:cNvSpPr>
          <p:nvPr>
            <p:ph type="body" idx="1"/>
          </p:nvPr>
        </p:nvSpPr>
        <p:spPr>
          <a:xfrm>
            <a:off x="457200" y="1600200"/>
            <a:ext cx="8229600" cy="4852988"/>
          </a:xfrm>
        </p:spPr>
        <p:txBody>
          <a:bodyPr/>
          <a:lstStyle/>
          <a:p>
            <a:pPr eaLnBrk="1" hangingPunct="1"/>
            <a:r>
              <a:rPr lang="cs-CZ" b="1" dirty="0" smtClean="0"/>
              <a:t>Ukládání fotonů</a:t>
            </a:r>
            <a:r>
              <a:rPr lang="cs-CZ" dirty="0" smtClean="0"/>
              <a:t> do fotonové mapy</a:t>
            </a:r>
          </a:p>
          <a:p>
            <a:pPr lvl="1" eaLnBrk="1" hangingPunct="1"/>
            <a:r>
              <a:rPr lang="cs-CZ" dirty="0" smtClean="0"/>
              <a:t>Při každé interakci fotonu s </a:t>
            </a:r>
            <a:r>
              <a:rPr lang="cs-CZ" u="sng" dirty="0" smtClean="0"/>
              <a:t>difúzní (nebo mírně lesklou, ale ne zrcadlovou) </a:t>
            </a:r>
            <a:r>
              <a:rPr lang="cs-CZ" dirty="0" smtClean="0"/>
              <a:t>plochou (i při absorpci</a:t>
            </a:r>
            <a:r>
              <a:rPr lang="en-US" dirty="0" smtClean="0"/>
              <a:t>!!!)</a:t>
            </a:r>
            <a:endParaRPr lang="cs-CZ" dirty="0" smtClean="0"/>
          </a:p>
          <a:p>
            <a:pPr eaLnBrk="1" hangingPunct="1">
              <a:lnSpc>
                <a:spcPct val="90000"/>
              </a:lnSpc>
            </a:pPr>
            <a:r>
              <a:rPr lang="cs-CZ" b="1" dirty="0" smtClean="0"/>
              <a:t>Fotonová mapa</a:t>
            </a:r>
            <a:r>
              <a:rPr lang="cs-CZ" dirty="0" smtClean="0"/>
              <a:t> </a:t>
            </a:r>
          </a:p>
          <a:p>
            <a:pPr lvl="1" eaLnBrk="1" hangingPunct="1">
              <a:lnSpc>
                <a:spcPct val="90000"/>
              </a:lnSpc>
            </a:pPr>
            <a:r>
              <a:rPr lang="cs-CZ" dirty="0" smtClean="0"/>
              <a:t>Během rozmísťování fotonů pouze lineární seznam fotonů</a:t>
            </a:r>
          </a:p>
          <a:p>
            <a:pPr lvl="1" eaLnBrk="1" hangingPunct="1">
              <a:lnSpc>
                <a:spcPct val="90000"/>
              </a:lnSpc>
            </a:pPr>
            <a:r>
              <a:rPr lang="cs-CZ" dirty="0" smtClean="0"/>
              <a:t>Po rozmístění všech fotonů se postaví </a:t>
            </a:r>
            <a:r>
              <a:rPr lang="cs-CZ" i="1" dirty="0" err="1" smtClean="0"/>
              <a:t>kD</a:t>
            </a:r>
            <a:r>
              <a:rPr lang="cs-CZ" dirty="0" smtClean="0"/>
              <a:t>-strom pro rychlejší vyhledávání</a:t>
            </a:r>
            <a:endParaRPr lang="cs-CZ" b="1" dirty="0" smtClean="0"/>
          </a:p>
          <a:p>
            <a:pPr eaLnBrk="1" hangingPunct="1">
              <a:lnSpc>
                <a:spcPct val="90000"/>
              </a:lnSpc>
            </a:pPr>
            <a:r>
              <a:rPr lang="cs-CZ" b="1" dirty="0" smtClean="0"/>
              <a:t>Foton</a:t>
            </a:r>
          </a:p>
          <a:p>
            <a:pPr lvl="1" eaLnBrk="1" hangingPunct="1">
              <a:lnSpc>
                <a:spcPct val="90000"/>
              </a:lnSpc>
            </a:pPr>
            <a:r>
              <a:rPr lang="cs-CZ" dirty="0" smtClean="0"/>
              <a:t>pozice</a:t>
            </a:r>
            <a:r>
              <a:rPr lang="en-US" dirty="0" smtClean="0"/>
              <a:t>: 		</a:t>
            </a:r>
            <a:r>
              <a:rPr lang="en-US" b="1" dirty="0" err="1" smtClean="0">
                <a:latin typeface="Times New Roman" pitchFamily="18" charset="0"/>
              </a:rPr>
              <a:t>x</a:t>
            </a:r>
            <a:r>
              <a:rPr lang="en-US" i="1" baseline="-25000" dirty="0" err="1" smtClean="0">
                <a:latin typeface="Times New Roman" pitchFamily="18" charset="0"/>
              </a:rPr>
              <a:t>p</a:t>
            </a:r>
            <a:r>
              <a:rPr lang="en-US" i="1" dirty="0" smtClean="0">
                <a:latin typeface="Times New Roman" pitchFamily="18" charset="0"/>
              </a:rPr>
              <a:t> = </a:t>
            </a:r>
            <a:r>
              <a:rPr lang="en-US" dirty="0" smtClean="0">
                <a:latin typeface="Times New Roman" pitchFamily="18" charset="0"/>
              </a:rPr>
              <a:t>(</a:t>
            </a:r>
            <a:r>
              <a:rPr lang="cs-CZ" i="1" dirty="0" smtClean="0">
                <a:latin typeface="Times New Roman" pitchFamily="18" charset="0"/>
              </a:rPr>
              <a:t>x,</a:t>
            </a:r>
            <a:r>
              <a:rPr lang="en-US" i="1" dirty="0" smtClean="0">
                <a:latin typeface="Times New Roman" pitchFamily="18" charset="0"/>
              </a:rPr>
              <a:t> </a:t>
            </a:r>
            <a:r>
              <a:rPr lang="cs-CZ" i="1" dirty="0" smtClean="0">
                <a:latin typeface="Times New Roman" pitchFamily="18" charset="0"/>
              </a:rPr>
              <a:t>y,</a:t>
            </a:r>
            <a:r>
              <a:rPr lang="en-US" i="1" dirty="0" smtClean="0">
                <a:latin typeface="Times New Roman" pitchFamily="18" charset="0"/>
              </a:rPr>
              <a:t> </a:t>
            </a:r>
            <a:r>
              <a:rPr lang="cs-CZ" i="1" dirty="0" smtClean="0">
                <a:latin typeface="Times New Roman" pitchFamily="18" charset="0"/>
              </a:rPr>
              <a:t>z</a:t>
            </a:r>
            <a:r>
              <a:rPr lang="en-US" dirty="0" smtClean="0">
                <a:latin typeface="Times New Roman" pitchFamily="18" charset="0"/>
              </a:rPr>
              <a:t>)</a:t>
            </a:r>
            <a:endParaRPr lang="cs-CZ" dirty="0" smtClean="0">
              <a:latin typeface="Times New Roman" pitchFamily="18" charset="0"/>
            </a:endParaRPr>
          </a:p>
          <a:p>
            <a:pPr lvl="1" eaLnBrk="1" hangingPunct="1">
              <a:lnSpc>
                <a:spcPct val="90000"/>
              </a:lnSpc>
            </a:pPr>
            <a:r>
              <a:rPr lang="cs-CZ" dirty="0" smtClean="0"/>
              <a:t>příchozí směr</a:t>
            </a:r>
            <a:r>
              <a:rPr lang="en-US" dirty="0" smtClean="0"/>
              <a:t>:	</a:t>
            </a:r>
            <a:r>
              <a:rPr lang="en-US" dirty="0" err="1" smtClean="0">
                <a:latin typeface="Symbol" pitchFamily="18" charset="2"/>
              </a:rPr>
              <a:t>w</a:t>
            </a:r>
            <a:r>
              <a:rPr lang="en-US" i="1" baseline="-25000" dirty="0" err="1" smtClean="0">
                <a:latin typeface="Times New Roman" pitchFamily="18" charset="0"/>
              </a:rPr>
              <a:t>p</a:t>
            </a:r>
            <a:r>
              <a:rPr lang="en-US" dirty="0" smtClean="0">
                <a:latin typeface="Times New Roman" pitchFamily="18" charset="0"/>
              </a:rPr>
              <a:t> = (</a:t>
            </a:r>
            <a:r>
              <a:rPr lang="en-US" dirty="0" smtClean="0">
                <a:latin typeface="Symbol" pitchFamily="18" charset="2"/>
              </a:rPr>
              <a:t>q</a:t>
            </a:r>
            <a:r>
              <a:rPr lang="cs-CZ" dirty="0" smtClean="0">
                <a:latin typeface="Times New Roman" pitchFamily="18" charset="0"/>
              </a:rPr>
              <a:t>,</a:t>
            </a:r>
            <a:r>
              <a:rPr lang="en-US" dirty="0" smtClean="0">
                <a:latin typeface="Times New Roman" pitchFamily="18" charset="0"/>
              </a:rPr>
              <a:t> </a:t>
            </a:r>
            <a:r>
              <a:rPr lang="en-US" dirty="0" smtClean="0">
                <a:latin typeface="Symbol" pitchFamily="18" charset="2"/>
              </a:rPr>
              <a:t>f</a:t>
            </a:r>
            <a:r>
              <a:rPr lang="en-US" dirty="0" smtClean="0">
                <a:latin typeface="Times New Roman" pitchFamily="18" charset="0"/>
              </a:rPr>
              <a:t>)</a:t>
            </a:r>
            <a:r>
              <a:rPr lang="en-US" dirty="0" smtClean="0"/>
              <a:t>	</a:t>
            </a:r>
            <a:r>
              <a:rPr lang="cs-CZ" dirty="0" smtClean="0"/>
              <a:t>(stačí </a:t>
            </a:r>
            <a:r>
              <a:rPr lang="cs-CZ" dirty="0" err="1" smtClean="0">
                <a:latin typeface="Times New Roman" pitchFamily="18" charset="0"/>
                <a:cs typeface="Times New Roman" pitchFamily="18" charset="0"/>
              </a:rPr>
              <a:t>char</a:t>
            </a:r>
            <a:r>
              <a:rPr lang="en-US" dirty="0" smtClean="0">
                <a:latin typeface="Times New Roman" pitchFamily="18" charset="0"/>
                <a:cs typeface="Times New Roman" pitchFamily="18" charset="0"/>
              </a:rPr>
              <a:t>[2]</a:t>
            </a:r>
            <a:r>
              <a:rPr lang="en-US" dirty="0" smtClean="0"/>
              <a:t>)</a:t>
            </a:r>
            <a:endParaRPr lang="cs-CZ" dirty="0" smtClean="0"/>
          </a:p>
          <a:p>
            <a:pPr lvl="1" eaLnBrk="1" hangingPunct="1">
              <a:lnSpc>
                <a:spcPct val="90000"/>
              </a:lnSpc>
            </a:pPr>
            <a:r>
              <a:rPr lang="cs-CZ" dirty="0" smtClean="0"/>
              <a:t>energie </a:t>
            </a:r>
            <a:r>
              <a:rPr lang="en-US" dirty="0" smtClean="0"/>
              <a:t>(</a:t>
            </a:r>
            <a:r>
              <a:rPr lang="cs-CZ" dirty="0" smtClean="0"/>
              <a:t>tok</a:t>
            </a:r>
            <a:r>
              <a:rPr lang="en-US" dirty="0" smtClean="0"/>
              <a:t>):	</a:t>
            </a:r>
            <a:r>
              <a:rPr lang="en-US" dirty="0" err="1" smtClean="0">
                <a:latin typeface="Symbol" pitchFamily="18" charset="2"/>
              </a:rPr>
              <a:t>F</a:t>
            </a:r>
            <a:r>
              <a:rPr lang="en-US" i="1" baseline="-25000" dirty="0" err="1" smtClean="0">
                <a:latin typeface="Times New Roman" pitchFamily="18" charset="0"/>
              </a:rPr>
              <a:t>p</a:t>
            </a:r>
            <a:r>
              <a:rPr lang="en-US" dirty="0" smtClean="0">
                <a:latin typeface="Times New Roman" pitchFamily="18" charset="0"/>
              </a:rPr>
              <a:t> = (</a:t>
            </a:r>
            <a:r>
              <a:rPr lang="cs-CZ" i="1" dirty="0" smtClean="0">
                <a:latin typeface="Times New Roman" pitchFamily="18" charset="0"/>
              </a:rPr>
              <a:t>r,</a:t>
            </a:r>
            <a:r>
              <a:rPr lang="en-US" i="1" dirty="0" smtClean="0">
                <a:latin typeface="Times New Roman" pitchFamily="18" charset="0"/>
              </a:rPr>
              <a:t> </a:t>
            </a:r>
            <a:r>
              <a:rPr lang="cs-CZ" i="1" dirty="0" smtClean="0">
                <a:latin typeface="Times New Roman" pitchFamily="18" charset="0"/>
              </a:rPr>
              <a:t>g,</a:t>
            </a:r>
            <a:r>
              <a:rPr lang="en-US" i="1" dirty="0" smtClean="0">
                <a:latin typeface="Times New Roman" pitchFamily="18" charset="0"/>
              </a:rPr>
              <a:t> </a:t>
            </a:r>
            <a:r>
              <a:rPr lang="cs-CZ" i="1" dirty="0" smtClean="0">
                <a:latin typeface="Times New Roman" pitchFamily="18" charset="0"/>
              </a:rPr>
              <a:t>b</a:t>
            </a:r>
            <a:r>
              <a:rPr lang="en-US" dirty="0" smtClean="0">
                <a:latin typeface="Times New Roman" pitchFamily="18" charset="0"/>
              </a:rPr>
              <a:t>)	</a:t>
            </a:r>
            <a:r>
              <a:rPr lang="cs-CZ" dirty="0" smtClean="0"/>
              <a:t>(stačí </a:t>
            </a:r>
            <a:r>
              <a:rPr lang="en-US" dirty="0" smtClean="0"/>
              <a:t>RGBE: </a:t>
            </a:r>
            <a:r>
              <a:rPr lang="cs-CZ" dirty="0" err="1" smtClean="0">
                <a:latin typeface="Times New Roman" pitchFamily="18" charset="0"/>
                <a:cs typeface="Times New Roman" pitchFamily="18" charset="0"/>
              </a:rPr>
              <a:t>char</a:t>
            </a:r>
            <a:r>
              <a:rPr lang="en-US" dirty="0" smtClean="0">
                <a:latin typeface="Times New Roman" pitchFamily="18" charset="0"/>
                <a:cs typeface="Times New Roman" pitchFamily="18" charset="0"/>
              </a:rPr>
              <a:t>[4]</a:t>
            </a:r>
            <a:r>
              <a:rPr lang="en-US" dirty="0" smtClean="0"/>
              <a:t>)</a:t>
            </a:r>
            <a:endParaRPr lang="cs-CZ" dirty="0" smtClean="0"/>
          </a:p>
          <a:p>
            <a:pPr eaLnBrk="1" hangingPunct="1">
              <a:lnSpc>
                <a:spcPct val="90000"/>
              </a:lnSpc>
            </a:pPr>
            <a:r>
              <a:rPr lang="cs-CZ" dirty="0" smtClean="0"/>
              <a:t>Počet fotonů – cca 10</a:t>
            </a:r>
            <a:r>
              <a:rPr lang="cs-CZ" baseline="30000" dirty="0" smtClean="0"/>
              <a:t>5</a:t>
            </a:r>
            <a:r>
              <a:rPr lang="cs-CZ" dirty="0" smtClean="0"/>
              <a:t> – 10</a:t>
            </a:r>
            <a:r>
              <a:rPr lang="cs-CZ" baseline="30000" dirty="0" smtClean="0"/>
              <a:t>7</a:t>
            </a:r>
            <a:r>
              <a:rPr lang="cs-CZ" dirty="0" smtClean="0"/>
              <a:t> stačí pro většinu scén</a:t>
            </a:r>
          </a:p>
          <a:p>
            <a:pPr eaLnBrk="1" hangingPunct="1">
              <a:lnSpc>
                <a:spcPct val="90000"/>
              </a:lnSpc>
            </a:pPr>
            <a:endParaRPr lang="en-US" dirty="0" smtClean="0"/>
          </a:p>
        </p:txBody>
      </p:sp>
      <p:sp>
        <p:nvSpPr>
          <p:cNvPr id="5" name="Zástupný symbol pro zápatí 4"/>
          <p:cNvSpPr>
            <a:spLocks noGrp="1"/>
          </p:cNvSpPr>
          <p:nvPr>
            <p:ph type="ftr" sz="quarter" idx="11"/>
          </p:nvPr>
        </p:nvSpPr>
        <p:spPr/>
        <p:txBody>
          <a:bodyPr/>
          <a:lstStyle/>
          <a:p>
            <a:pPr>
              <a:defRPr/>
            </a:pPr>
            <a:r>
              <a:rPr lang="en-US" altLang="en-US" smtClean="0"/>
              <a:t>PG III (NPGR010) - J. Křivánek 2014</a:t>
            </a:r>
            <a:endParaRPr lang="en-US" alt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cs-CZ" smtClean="0"/>
              <a:t>Fotonová mapa</a:t>
            </a:r>
            <a:endParaRPr lang="en-US" smtClean="0"/>
          </a:p>
        </p:txBody>
      </p:sp>
      <p:sp>
        <p:nvSpPr>
          <p:cNvPr id="27651" name="Rectangle 3"/>
          <p:cNvSpPr>
            <a:spLocks noGrp="1" noChangeArrowheads="1"/>
          </p:cNvSpPr>
          <p:nvPr>
            <p:ph type="body" idx="1"/>
          </p:nvPr>
        </p:nvSpPr>
        <p:spPr/>
        <p:txBody>
          <a:bodyPr/>
          <a:lstStyle/>
          <a:p>
            <a:pPr eaLnBrk="1" hangingPunct="1"/>
            <a:endParaRPr lang="cs-CZ" smtClean="0"/>
          </a:p>
        </p:txBody>
      </p:sp>
      <p:pic>
        <p:nvPicPr>
          <p:cNvPr id="27652" name="Picture 4"/>
          <p:cNvPicPr>
            <a:picLocks noChangeAspect="1" noChangeArrowheads="1"/>
          </p:cNvPicPr>
          <p:nvPr/>
        </p:nvPicPr>
        <p:blipFill>
          <a:blip r:embed="rId2" cstate="print"/>
          <a:srcRect/>
          <a:stretch>
            <a:fillRect/>
          </a:stretch>
        </p:blipFill>
        <p:spPr bwMode="auto">
          <a:xfrm>
            <a:off x="395288" y="1125538"/>
            <a:ext cx="8280400" cy="5505450"/>
          </a:xfrm>
          <a:prstGeom prst="rect">
            <a:avLst/>
          </a:prstGeom>
          <a:noFill/>
          <a:ln w="9525">
            <a:noFill/>
            <a:miter lim="800000"/>
            <a:headEnd/>
            <a:tailEnd/>
          </a:ln>
        </p:spPr>
      </p:pic>
      <p:sp>
        <p:nvSpPr>
          <p:cNvPr id="27653" name="Text Box 5"/>
          <p:cNvSpPr txBox="1">
            <a:spLocks noChangeArrowheads="1"/>
          </p:cNvSpPr>
          <p:nvPr/>
        </p:nvSpPr>
        <p:spPr bwMode="auto">
          <a:xfrm rot="-5400000">
            <a:off x="7367440" y="2988747"/>
            <a:ext cx="3116559" cy="369332"/>
          </a:xfrm>
          <a:prstGeom prst="rect">
            <a:avLst/>
          </a:prstGeom>
          <a:noFill/>
          <a:ln w="9525">
            <a:noFill/>
            <a:miter lim="800000"/>
            <a:headEnd/>
            <a:tailEnd/>
          </a:ln>
        </p:spPr>
        <p:txBody>
          <a:bodyPr wrap="none">
            <a:spAutoFit/>
          </a:bodyPr>
          <a:lstStyle/>
          <a:p>
            <a:r>
              <a:rPr lang="cs-CZ" dirty="0" smtClean="0">
                <a:latin typeface="+mj-lt"/>
              </a:rPr>
              <a:t>Image: Henrik </a:t>
            </a:r>
            <a:r>
              <a:rPr lang="cs-CZ" dirty="0" err="1">
                <a:latin typeface="+mj-lt"/>
              </a:rPr>
              <a:t>Wann</a:t>
            </a:r>
            <a:r>
              <a:rPr lang="cs-CZ" dirty="0">
                <a:latin typeface="+mj-lt"/>
              </a:rPr>
              <a:t> </a:t>
            </a:r>
            <a:r>
              <a:rPr lang="cs-CZ" dirty="0" err="1">
                <a:latin typeface="+mj-lt"/>
              </a:rPr>
              <a:t>Jensen</a:t>
            </a:r>
            <a:endParaRPr lang="en-US" dirty="0">
              <a:latin typeface="+mj-lt"/>
            </a:endParaRPr>
          </a:p>
        </p:txBody>
      </p:sp>
      <p:sp>
        <p:nvSpPr>
          <p:cNvPr id="7" name="Zástupný symbol pro zápatí 6"/>
          <p:cNvSpPr>
            <a:spLocks noGrp="1"/>
          </p:cNvSpPr>
          <p:nvPr>
            <p:ph type="ftr" sz="quarter" idx="11"/>
          </p:nvPr>
        </p:nvSpPr>
        <p:spPr/>
        <p:txBody>
          <a:bodyPr/>
          <a:lstStyle/>
          <a:p>
            <a:pPr>
              <a:defRPr/>
            </a:pPr>
            <a:r>
              <a:rPr lang="en-US" altLang="en-US" smtClean="0"/>
              <a:t>PG III (NPGR010) - J. Křivánek 2014</a:t>
            </a:r>
            <a:endParaRPr lang="en-US" alt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r>
              <a:rPr lang="cs-CZ" smtClean="0"/>
              <a:t>Fotony reprezentují rovnovážnou radianci ve scéně</a:t>
            </a:r>
          </a:p>
        </p:txBody>
      </p:sp>
      <p:sp>
        <p:nvSpPr>
          <p:cNvPr id="28675" name="Content Placeholder 2"/>
          <p:cNvSpPr>
            <a:spLocks noGrp="1"/>
          </p:cNvSpPr>
          <p:nvPr>
            <p:ph idx="1"/>
          </p:nvPr>
        </p:nvSpPr>
        <p:spPr/>
        <p:txBody>
          <a:bodyPr/>
          <a:lstStyle/>
          <a:p>
            <a:pPr eaLnBrk="1" hangingPunct="1"/>
            <a:endParaRPr lang="en-US" smtClean="0"/>
          </a:p>
        </p:txBody>
      </p:sp>
      <p:pic>
        <p:nvPicPr>
          <p:cNvPr id="28676" name="Picture 3" descr="D:\philippe\RWFIGURES\PARTICLEHITS\1000.tif"/>
          <p:cNvPicPr>
            <a:picLocks noChangeAspect="1" noChangeArrowheads="1"/>
          </p:cNvPicPr>
          <p:nvPr/>
        </p:nvPicPr>
        <p:blipFill>
          <a:blip r:embed="rId2" cstate="print"/>
          <a:srcRect/>
          <a:stretch>
            <a:fillRect/>
          </a:stretch>
        </p:blipFill>
        <p:spPr bwMode="auto">
          <a:xfrm>
            <a:off x="428625" y="1428750"/>
            <a:ext cx="2741613" cy="2722563"/>
          </a:xfrm>
          <a:prstGeom prst="rect">
            <a:avLst/>
          </a:prstGeom>
          <a:noFill/>
          <a:ln w="28575">
            <a:solidFill>
              <a:srgbClr val="FFCC00"/>
            </a:solidFill>
            <a:miter lim="800000"/>
            <a:headEnd/>
            <a:tailEnd/>
          </a:ln>
        </p:spPr>
      </p:pic>
      <p:pic>
        <p:nvPicPr>
          <p:cNvPr id="28677" name="Picture 4" descr="D:\philippe\RWFIGURES\PARTICLEHITS\10000.tif"/>
          <p:cNvPicPr>
            <a:picLocks noChangeAspect="1" noChangeArrowheads="1"/>
          </p:cNvPicPr>
          <p:nvPr/>
        </p:nvPicPr>
        <p:blipFill>
          <a:blip r:embed="rId3" cstate="print"/>
          <a:srcRect/>
          <a:stretch>
            <a:fillRect/>
          </a:stretch>
        </p:blipFill>
        <p:spPr bwMode="auto">
          <a:xfrm>
            <a:off x="4572000" y="1357313"/>
            <a:ext cx="2741613" cy="2703512"/>
          </a:xfrm>
          <a:prstGeom prst="rect">
            <a:avLst/>
          </a:prstGeom>
          <a:noFill/>
          <a:ln w="28575">
            <a:solidFill>
              <a:srgbClr val="FFCC00"/>
            </a:solidFill>
            <a:miter lim="800000"/>
            <a:headEnd/>
            <a:tailEnd/>
          </a:ln>
        </p:spPr>
      </p:pic>
      <p:pic>
        <p:nvPicPr>
          <p:cNvPr id="28678" name="Picture 5" descr="D:\philippe\RWFIGURES\PARTICLEHITS\100000.tif"/>
          <p:cNvPicPr>
            <a:picLocks noChangeAspect="1" noChangeArrowheads="1"/>
          </p:cNvPicPr>
          <p:nvPr/>
        </p:nvPicPr>
        <p:blipFill>
          <a:blip r:embed="rId4" cstate="print"/>
          <a:srcRect/>
          <a:stretch>
            <a:fillRect/>
          </a:stretch>
        </p:blipFill>
        <p:spPr bwMode="auto">
          <a:xfrm>
            <a:off x="1785938" y="3571875"/>
            <a:ext cx="2741612" cy="2703513"/>
          </a:xfrm>
          <a:prstGeom prst="rect">
            <a:avLst/>
          </a:prstGeom>
          <a:noFill/>
          <a:ln w="28575">
            <a:solidFill>
              <a:srgbClr val="FFCC00"/>
            </a:solidFill>
            <a:miter lim="800000"/>
            <a:headEnd/>
            <a:tailEnd/>
          </a:ln>
        </p:spPr>
      </p:pic>
      <p:pic>
        <p:nvPicPr>
          <p:cNvPr id="28679" name="Picture 6" descr="D:\philippe\RWFIGURES\PARTICLEHITS\1000000.tif"/>
          <p:cNvPicPr>
            <a:picLocks noChangeAspect="1" noChangeArrowheads="1"/>
          </p:cNvPicPr>
          <p:nvPr/>
        </p:nvPicPr>
        <p:blipFill>
          <a:blip r:embed="rId5" cstate="print"/>
          <a:srcRect/>
          <a:stretch>
            <a:fillRect/>
          </a:stretch>
        </p:blipFill>
        <p:spPr bwMode="auto">
          <a:xfrm>
            <a:off x="6215063" y="3643313"/>
            <a:ext cx="2741612" cy="2703512"/>
          </a:xfrm>
          <a:prstGeom prst="rect">
            <a:avLst/>
          </a:prstGeom>
          <a:noFill/>
          <a:ln w="28575">
            <a:solidFill>
              <a:srgbClr val="FFCC00"/>
            </a:solidFill>
            <a:miter lim="800000"/>
            <a:headEnd/>
            <a:tailEnd/>
          </a:ln>
        </p:spPr>
      </p:pic>
      <p:sp>
        <p:nvSpPr>
          <p:cNvPr id="9" name="Zástupný symbol pro zápatí 8"/>
          <p:cNvSpPr>
            <a:spLocks noGrp="1"/>
          </p:cNvSpPr>
          <p:nvPr>
            <p:ph type="ftr" sz="quarter" idx="11"/>
          </p:nvPr>
        </p:nvSpPr>
        <p:spPr/>
        <p:txBody>
          <a:bodyPr/>
          <a:lstStyle/>
          <a:p>
            <a:pPr>
              <a:defRPr/>
            </a:pPr>
            <a:r>
              <a:rPr lang="en-US" altLang="en-US" smtClean="0"/>
              <a:t>PG III (NPGR010) - J. Křivánek 2014</a:t>
            </a:r>
            <a:endParaRPr lang="en-US"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cs-CZ" smtClean="0"/>
              <a:t>Dvě fotonové mapy</a:t>
            </a:r>
            <a:endParaRPr lang="en-US" smtClean="0"/>
          </a:p>
        </p:txBody>
      </p:sp>
      <p:sp>
        <p:nvSpPr>
          <p:cNvPr id="29699" name="Rectangle 3"/>
          <p:cNvSpPr>
            <a:spLocks noGrp="1" noChangeArrowheads="1"/>
          </p:cNvSpPr>
          <p:nvPr>
            <p:ph type="body" idx="1"/>
          </p:nvPr>
        </p:nvSpPr>
        <p:spPr/>
        <p:txBody>
          <a:bodyPr/>
          <a:lstStyle/>
          <a:p>
            <a:pPr eaLnBrk="1" hangingPunct="1"/>
            <a:endParaRPr lang="cs-CZ" smtClean="0"/>
          </a:p>
        </p:txBody>
      </p:sp>
      <p:pic>
        <p:nvPicPr>
          <p:cNvPr id="29700" name="Picture 4"/>
          <p:cNvPicPr>
            <a:picLocks noChangeAspect="1" noChangeArrowheads="1"/>
          </p:cNvPicPr>
          <p:nvPr/>
        </p:nvPicPr>
        <p:blipFill>
          <a:blip r:embed="rId2" cstate="print"/>
          <a:srcRect/>
          <a:stretch>
            <a:fillRect/>
          </a:stretch>
        </p:blipFill>
        <p:spPr bwMode="auto">
          <a:xfrm>
            <a:off x="250825" y="2060575"/>
            <a:ext cx="8640763" cy="2466975"/>
          </a:xfrm>
          <a:prstGeom prst="rect">
            <a:avLst/>
          </a:prstGeom>
          <a:noFill/>
          <a:ln w="9525">
            <a:noFill/>
            <a:miter lim="800000"/>
            <a:headEnd/>
            <a:tailEnd/>
          </a:ln>
        </p:spPr>
      </p:pic>
      <p:sp>
        <p:nvSpPr>
          <p:cNvPr id="347141" name="Text Box 5"/>
          <p:cNvSpPr txBox="1">
            <a:spLocks noChangeArrowheads="1"/>
          </p:cNvSpPr>
          <p:nvPr/>
        </p:nvSpPr>
        <p:spPr bwMode="auto">
          <a:xfrm>
            <a:off x="1476375" y="4978400"/>
            <a:ext cx="1565275" cy="369888"/>
          </a:xfrm>
          <a:prstGeom prst="rect">
            <a:avLst/>
          </a:prstGeom>
          <a:noFill/>
          <a:ln w="9525">
            <a:noFill/>
            <a:miter lim="800000"/>
            <a:headEnd/>
            <a:tailEnd/>
          </a:ln>
          <a:effectLst/>
        </p:spPr>
        <p:txBody>
          <a:bodyPr wrap="none">
            <a:spAutoFit/>
          </a:bodyPr>
          <a:lstStyle/>
          <a:p>
            <a:pPr>
              <a:defRPr/>
            </a:pPr>
            <a:r>
              <a:rPr lang="cs-CZ">
                <a:latin typeface="+mn-lt"/>
              </a:rPr>
              <a:t>Mapa kaustik</a:t>
            </a:r>
            <a:endParaRPr lang="en-US">
              <a:latin typeface="+mn-lt"/>
            </a:endParaRPr>
          </a:p>
        </p:txBody>
      </p:sp>
      <p:sp>
        <p:nvSpPr>
          <p:cNvPr id="347142" name="Text Box 6"/>
          <p:cNvSpPr txBox="1">
            <a:spLocks noChangeArrowheads="1"/>
          </p:cNvSpPr>
          <p:nvPr/>
        </p:nvSpPr>
        <p:spPr bwMode="auto">
          <a:xfrm>
            <a:off x="5651500" y="5002213"/>
            <a:ext cx="1670050" cy="366712"/>
          </a:xfrm>
          <a:prstGeom prst="rect">
            <a:avLst/>
          </a:prstGeom>
          <a:noFill/>
          <a:ln w="9525">
            <a:noFill/>
            <a:miter lim="800000"/>
            <a:headEnd/>
            <a:tailEnd/>
          </a:ln>
          <a:effectLst/>
        </p:spPr>
        <p:txBody>
          <a:bodyPr wrap="none">
            <a:spAutoFit/>
          </a:bodyPr>
          <a:lstStyle/>
          <a:p>
            <a:pPr>
              <a:defRPr/>
            </a:pPr>
            <a:r>
              <a:rPr lang="cs-CZ">
                <a:latin typeface="+mn-lt"/>
              </a:rPr>
              <a:t>Globální mapa</a:t>
            </a:r>
            <a:endParaRPr lang="en-US">
              <a:latin typeface="+mn-lt"/>
            </a:endParaRPr>
          </a:p>
        </p:txBody>
      </p:sp>
      <p:sp>
        <p:nvSpPr>
          <p:cNvPr id="8" name="Zástupný symbol pro zápatí 7"/>
          <p:cNvSpPr>
            <a:spLocks noGrp="1"/>
          </p:cNvSpPr>
          <p:nvPr>
            <p:ph type="ftr" sz="quarter" idx="11"/>
          </p:nvPr>
        </p:nvSpPr>
        <p:spPr/>
        <p:txBody>
          <a:bodyPr/>
          <a:lstStyle/>
          <a:p>
            <a:pPr>
              <a:defRPr/>
            </a:pPr>
            <a:r>
              <a:rPr lang="en-US" altLang="en-US" smtClean="0"/>
              <a:t>PG III (NPGR010) - J. Křivánek 2014</a:t>
            </a:r>
            <a:endParaRPr lang="en-US"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cs-CZ" smtClean="0"/>
              <a:t>Dvě fotonové mapy</a:t>
            </a:r>
            <a:endParaRPr lang="en-US" smtClean="0"/>
          </a:p>
        </p:txBody>
      </p:sp>
      <p:sp>
        <p:nvSpPr>
          <p:cNvPr id="30723" name="Rectangle 3"/>
          <p:cNvSpPr>
            <a:spLocks noGrp="1" noChangeArrowheads="1"/>
          </p:cNvSpPr>
          <p:nvPr>
            <p:ph type="body" idx="1"/>
          </p:nvPr>
        </p:nvSpPr>
        <p:spPr>
          <a:xfrm>
            <a:off x="457200" y="1600200"/>
            <a:ext cx="8229600" cy="4852988"/>
          </a:xfrm>
        </p:spPr>
        <p:txBody>
          <a:bodyPr/>
          <a:lstStyle/>
          <a:p>
            <a:pPr marL="381000" indent="-381000" eaLnBrk="1" hangingPunct="1">
              <a:buFont typeface="Wingdings" pitchFamily="2" charset="2"/>
              <a:buAutoNum type="arabicPeriod"/>
            </a:pPr>
            <a:r>
              <a:rPr lang="cs-CZ" i="1" u="sng" dirty="0" smtClean="0"/>
              <a:t>Globální mapa</a:t>
            </a:r>
            <a:r>
              <a:rPr lang="cs-CZ" dirty="0" smtClean="0"/>
              <a:t>:  </a:t>
            </a:r>
            <a:r>
              <a:rPr lang="cs-CZ" b="1" dirty="0" smtClean="0"/>
              <a:t>L</a:t>
            </a:r>
            <a:r>
              <a:rPr lang="en-US" b="1" dirty="0" smtClean="0"/>
              <a:t>[S|D]*D</a:t>
            </a:r>
            <a:endParaRPr lang="cs-CZ" b="1" dirty="0" smtClean="0"/>
          </a:p>
          <a:p>
            <a:pPr marL="725488" lvl="1" indent="-381000" eaLnBrk="1" hangingPunct="1">
              <a:buFont typeface="Wingdings" pitchFamily="2" charset="2"/>
              <a:buChar char="n"/>
            </a:pPr>
            <a:r>
              <a:rPr lang="cs-CZ" dirty="0" smtClean="0"/>
              <a:t>Obsahuje i přímé osvětlení</a:t>
            </a:r>
          </a:p>
          <a:p>
            <a:pPr marL="381000" indent="-381000" eaLnBrk="1" hangingPunct="1">
              <a:buFont typeface="Wingdings" pitchFamily="2" charset="2"/>
              <a:buAutoNum type="arabicPeriod"/>
            </a:pPr>
            <a:r>
              <a:rPr lang="cs-CZ" i="1" u="sng" dirty="0" smtClean="0"/>
              <a:t>Mapa kaustik</a:t>
            </a:r>
            <a:r>
              <a:rPr lang="cs-CZ" dirty="0" smtClean="0"/>
              <a:t>:    </a:t>
            </a:r>
            <a:r>
              <a:rPr lang="cs-CZ" b="1" dirty="0" smtClean="0"/>
              <a:t>LS</a:t>
            </a:r>
            <a:r>
              <a:rPr lang="cs-CZ" b="1" baseline="30000" dirty="0" smtClean="0"/>
              <a:t>+</a:t>
            </a:r>
            <a:r>
              <a:rPr lang="cs-CZ" b="1" dirty="0" smtClean="0"/>
              <a:t>D</a:t>
            </a:r>
          </a:p>
          <a:p>
            <a:pPr marL="725488" lvl="1" indent="-381000" eaLnBrk="1" hangingPunct="1">
              <a:buFont typeface="Wingdings" pitchFamily="2" charset="2"/>
              <a:buChar char="n"/>
            </a:pPr>
            <a:r>
              <a:rPr lang="cs-CZ" dirty="0" smtClean="0"/>
              <a:t>Obsahuje pouze nepřímé osvětlení</a:t>
            </a:r>
            <a:endParaRPr lang="en-US" dirty="0" smtClean="0"/>
          </a:p>
          <a:p>
            <a:pPr marL="725488" lvl="1" indent="-381000" eaLnBrk="1" hangingPunct="1">
              <a:buFont typeface="Wingdings" pitchFamily="2" charset="2"/>
              <a:buChar char="n"/>
            </a:pPr>
            <a:r>
              <a:rPr lang="cs-CZ" dirty="0" smtClean="0"/>
              <a:t>Je podmnožinou globální mapy</a:t>
            </a:r>
          </a:p>
          <a:p>
            <a:pPr marL="381000" indent="-381000" eaLnBrk="1" hangingPunct="1"/>
            <a:r>
              <a:rPr lang="cs-CZ" dirty="0" smtClean="0"/>
              <a:t>Různé použití obou map při generování obrázku</a:t>
            </a:r>
          </a:p>
          <a:p>
            <a:pPr marL="725488" lvl="1" indent="-381000" eaLnBrk="1" hangingPunct="1"/>
            <a:r>
              <a:rPr lang="cs-CZ" dirty="0" smtClean="0"/>
              <a:t>Je lepší udržovat je zvlášť</a:t>
            </a:r>
          </a:p>
          <a:p>
            <a:pPr marL="381000" indent="-381000" eaLnBrk="1" hangingPunct="1"/>
            <a:endParaRPr lang="cs-CZ" dirty="0" smtClean="0"/>
          </a:p>
          <a:p>
            <a:pPr marL="381000" indent="-381000" eaLnBrk="1" hangingPunct="1"/>
            <a:r>
              <a:rPr lang="cs-CZ" dirty="0" smtClean="0"/>
              <a:t>Regulární </a:t>
            </a:r>
            <a:r>
              <a:rPr lang="cs-CZ" b="1" dirty="0" smtClean="0"/>
              <a:t>gramatika</a:t>
            </a:r>
            <a:r>
              <a:rPr lang="en-US" b="1" dirty="0" smtClean="0"/>
              <a:t> </a:t>
            </a:r>
            <a:r>
              <a:rPr lang="cs-CZ" b="1" dirty="0" smtClean="0"/>
              <a:t>světelných cest</a:t>
            </a:r>
          </a:p>
          <a:p>
            <a:pPr marL="725488" lvl="1" indent="-381000" eaLnBrk="1" hangingPunct="1">
              <a:buFont typeface="Wingdings" pitchFamily="2" charset="2"/>
              <a:buNone/>
            </a:pPr>
            <a:r>
              <a:rPr lang="cs-CZ" sz="2400" dirty="0" smtClean="0"/>
              <a:t>E … </a:t>
            </a:r>
            <a:r>
              <a:rPr lang="en-US" sz="2400" dirty="0" smtClean="0"/>
              <a:t>eye</a:t>
            </a:r>
            <a:r>
              <a:rPr lang="cs-CZ" sz="2400" dirty="0" smtClean="0"/>
              <a:t>,  L … </a:t>
            </a:r>
            <a:r>
              <a:rPr lang="en-US" sz="2400" dirty="0" smtClean="0"/>
              <a:t>light</a:t>
            </a:r>
            <a:r>
              <a:rPr lang="cs-CZ" sz="2400" dirty="0" smtClean="0"/>
              <a:t>,  D … </a:t>
            </a:r>
            <a:r>
              <a:rPr lang="en-US" sz="2400" dirty="0" smtClean="0"/>
              <a:t>diffuse</a:t>
            </a:r>
            <a:r>
              <a:rPr lang="cs-CZ" sz="2400" dirty="0" smtClean="0"/>
              <a:t>,  S … </a:t>
            </a:r>
            <a:r>
              <a:rPr lang="en-US" sz="2400" dirty="0" err="1" smtClean="0"/>
              <a:t>specular</a:t>
            </a:r>
            <a:endParaRPr lang="en-US" sz="2400" dirty="0" smtClean="0"/>
          </a:p>
          <a:p>
            <a:pPr marL="725488" lvl="1" indent="-381000" eaLnBrk="1" hangingPunct="1">
              <a:buFont typeface="Wingdings" pitchFamily="2" charset="2"/>
              <a:buNone/>
            </a:pPr>
            <a:r>
              <a:rPr lang="cs-CZ" sz="2400" dirty="0" smtClean="0"/>
              <a:t>G … </a:t>
            </a:r>
            <a:r>
              <a:rPr lang="en-US" sz="2400" dirty="0" smtClean="0"/>
              <a:t>glossy</a:t>
            </a:r>
            <a:r>
              <a:rPr lang="cs-CZ" sz="2400" dirty="0" smtClean="0"/>
              <a:t> </a:t>
            </a:r>
            <a:r>
              <a:rPr lang="en-US" sz="2400" dirty="0" smtClean="0"/>
              <a:t>(</a:t>
            </a:r>
            <a:r>
              <a:rPr lang="cs-CZ" sz="2400" dirty="0" smtClean="0"/>
              <a:t>často se zahrnuje</a:t>
            </a:r>
            <a:r>
              <a:rPr lang="en-US" sz="2400" dirty="0" smtClean="0"/>
              <a:t> </a:t>
            </a:r>
            <a:r>
              <a:rPr lang="cs-CZ" sz="2400" dirty="0" smtClean="0"/>
              <a:t>do </a:t>
            </a:r>
            <a:r>
              <a:rPr lang="en-US" sz="2400" dirty="0" smtClean="0"/>
              <a:t>D)</a:t>
            </a:r>
          </a:p>
        </p:txBody>
      </p:sp>
      <p:sp>
        <p:nvSpPr>
          <p:cNvPr id="5" name="Zástupný symbol pro zápatí 4"/>
          <p:cNvSpPr>
            <a:spLocks noGrp="1"/>
          </p:cNvSpPr>
          <p:nvPr>
            <p:ph type="ftr" sz="quarter" idx="11"/>
          </p:nvPr>
        </p:nvSpPr>
        <p:spPr/>
        <p:txBody>
          <a:bodyPr/>
          <a:lstStyle/>
          <a:p>
            <a:pPr>
              <a:defRPr/>
            </a:pPr>
            <a:r>
              <a:rPr lang="en-US" altLang="en-US" smtClean="0"/>
              <a:t>PG III (NPGR010) - J. Křivánek 2014</a:t>
            </a:r>
            <a:endParaRPr lang="en-US" alt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Insufficient path sampling techniques</a:t>
            </a:r>
            <a:endParaRPr lang="en-US" dirty="0"/>
          </a:p>
        </p:txBody>
      </p:sp>
      <p:sp>
        <p:nvSpPr>
          <p:cNvPr id="3" name="Zástupný symbol pro obsah 2"/>
          <p:cNvSpPr>
            <a:spLocks noGrp="1"/>
          </p:cNvSpPr>
          <p:nvPr>
            <p:ph idx="1"/>
          </p:nvPr>
        </p:nvSpPr>
        <p:spPr/>
        <p:txBody>
          <a:bodyPr/>
          <a:lstStyle/>
          <a:p>
            <a:endParaRPr lang="en-US" dirty="0"/>
          </a:p>
        </p:txBody>
      </p:sp>
      <p:pic>
        <p:nvPicPr>
          <p:cNvPr id="55298" name="Picture 2" descr="C:\devel\2012-importance\paper\supplemental-images\Pool scene\Reference image.png"/>
          <p:cNvPicPr>
            <a:picLocks noChangeAspect="1" noChangeArrowheads="1"/>
          </p:cNvPicPr>
          <p:nvPr/>
        </p:nvPicPr>
        <p:blipFill>
          <a:blip r:embed="rId3" cstate="print"/>
          <a:srcRect/>
          <a:stretch>
            <a:fillRect/>
          </a:stretch>
        </p:blipFill>
        <p:spPr bwMode="auto">
          <a:xfrm>
            <a:off x="1907" y="0"/>
            <a:ext cx="9142093" cy="6858000"/>
          </a:xfrm>
          <a:prstGeom prst="rect">
            <a:avLst/>
          </a:prstGeom>
          <a:noFill/>
        </p:spPr>
      </p:pic>
      <p:sp>
        <p:nvSpPr>
          <p:cNvPr id="8" name="TextovéPole 7"/>
          <p:cNvSpPr txBox="1"/>
          <p:nvPr/>
        </p:nvSpPr>
        <p:spPr>
          <a:xfrm>
            <a:off x="46374" y="6381328"/>
            <a:ext cx="3174267" cy="461665"/>
          </a:xfrm>
          <a:prstGeom prst="rect">
            <a:avLst/>
          </a:prstGeom>
          <a:noFill/>
        </p:spPr>
        <p:txBody>
          <a:bodyPr wrap="none" rtlCol="0">
            <a:spAutoFit/>
          </a:bodyPr>
          <a:lstStyle/>
          <a:p>
            <a:r>
              <a:rPr lang="en-US" sz="2400" b="1" dirty="0" smtClean="0">
                <a:solidFill>
                  <a:prstClr val="black"/>
                </a:solidFill>
                <a:effectLst>
                  <a:outerShdw blurRad="38100" dist="38100" dir="2700000" algn="tl">
                    <a:srgbClr val="000000">
                      <a:alpha val="43137"/>
                    </a:srgbClr>
                  </a:outerShdw>
                </a:effectLst>
                <a:latin typeface="Georgia"/>
              </a:rPr>
              <a:t>Reference solution</a:t>
            </a:r>
          </a:p>
        </p:txBody>
      </p:sp>
      <p:pic>
        <p:nvPicPr>
          <p:cNvPr id="55301" name="Picture 5" descr="C:\devel\2012-importance\paper\supplemental-images\Pool scene\Bidirectional Path Tracing.png"/>
          <p:cNvPicPr>
            <a:picLocks noChangeAspect="1" noChangeArrowheads="1"/>
          </p:cNvPicPr>
          <p:nvPr/>
        </p:nvPicPr>
        <p:blipFill>
          <a:blip r:embed="rId4" cstate="print"/>
          <a:srcRect l="51575"/>
          <a:stretch>
            <a:fillRect/>
          </a:stretch>
        </p:blipFill>
        <p:spPr bwMode="auto">
          <a:xfrm>
            <a:off x="4716016" y="0"/>
            <a:ext cx="4427984" cy="6859429"/>
          </a:xfrm>
          <a:prstGeom prst="rect">
            <a:avLst/>
          </a:prstGeom>
          <a:noFill/>
          <a:ln w="12700">
            <a:solidFill>
              <a:schemeClr val="tx1"/>
            </a:solidFill>
          </a:ln>
        </p:spPr>
      </p:pic>
      <p:sp>
        <p:nvSpPr>
          <p:cNvPr id="10" name="TextovéPole 9"/>
          <p:cNvSpPr txBox="1"/>
          <p:nvPr/>
        </p:nvSpPr>
        <p:spPr>
          <a:xfrm>
            <a:off x="4932040" y="6396335"/>
            <a:ext cx="4265911" cy="461665"/>
          </a:xfrm>
          <a:prstGeom prst="rect">
            <a:avLst/>
          </a:prstGeom>
          <a:noFill/>
        </p:spPr>
        <p:txBody>
          <a:bodyPr wrap="none" rtlCol="0">
            <a:spAutoFit/>
          </a:bodyPr>
          <a:lstStyle/>
          <a:p>
            <a:r>
              <a:rPr lang="en-US" sz="2400" b="1" dirty="0" smtClean="0">
                <a:solidFill>
                  <a:prstClr val="black"/>
                </a:solidFill>
                <a:effectLst>
                  <a:outerShdw blurRad="38100" dist="38100" dir="2700000" algn="tl">
                    <a:srgbClr val="000000">
                      <a:alpha val="43137"/>
                    </a:srgbClr>
                  </a:outerShdw>
                </a:effectLst>
                <a:latin typeface="Georgia"/>
              </a:rPr>
              <a:t>Bidirectional path tracing</a:t>
            </a:r>
          </a:p>
        </p:txBody>
      </p:sp>
    </p:spTree>
    <p:extLst>
      <p:ext uri="{BB962C8B-B14F-4D97-AF65-F5344CB8AC3E}">
        <p14:creationId xmlns:p14="http://schemas.microsoft.com/office/powerpoint/2010/main" val="1051372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55301"/>
                                        </p:tgtEl>
                                        <p:attrNameLst>
                                          <p:attrName>style.visibility</p:attrName>
                                        </p:attrNameLst>
                                      </p:cBhvr>
                                      <p:to>
                                        <p:strVal val="visible"/>
                                      </p:to>
                                    </p:set>
                                    <p:animEffect transition="in" filter="fade">
                                      <p:cBhvr>
                                        <p:cTn id="10" dur="500"/>
                                        <p:tgtEl>
                                          <p:spTgt spid="55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cs-CZ" smtClean="0"/>
              <a:t>Příprava fotonových map pro rendering</a:t>
            </a:r>
            <a:endParaRPr lang="en-US" smtClean="0"/>
          </a:p>
        </p:txBody>
      </p:sp>
      <p:sp>
        <p:nvSpPr>
          <p:cNvPr id="31747" name="Rectangle 3"/>
          <p:cNvSpPr>
            <a:spLocks noGrp="1" noChangeArrowheads="1"/>
          </p:cNvSpPr>
          <p:nvPr>
            <p:ph type="body" idx="1"/>
          </p:nvPr>
        </p:nvSpPr>
        <p:spPr/>
        <p:txBody>
          <a:bodyPr/>
          <a:lstStyle/>
          <a:p>
            <a:pPr eaLnBrk="1" hangingPunct="1"/>
            <a:endParaRPr lang="cs-CZ" dirty="0" smtClean="0"/>
          </a:p>
          <a:p>
            <a:pPr eaLnBrk="1" hangingPunct="1"/>
            <a:r>
              <a:rPr lang="cs-CZ" dirty="0" smtClean="0"/>
              <a:t>Při trasování – přidávání fotonů do lineárního seznamu</a:t>
            </a:r>
          </a:p>
          <a:p>
            <a:pPr eaLnBrk="1" hangingPunct="1"/>
            <a:endParaRPr lang="cs-CZ" dirty="0" smtClean="0"/>
          </a:p>
          <a:p>
            <a:pPr eaLnBrk="1" hangingPunct="1"/>
            <a:r>
              <a:rPr lang="cs-CZ" dirty="0" smtClean="0"/>
              <a:t>Poté postavení </a:t>
            </a:r>
            <a:r>
              <a:rPr lang="cs-CZ" b="1" dirty="0" smtClean="0"/>
              <a:t>akcelerační struktury </a:t>
            </a:r>
          </a:p>
          <a:p>
            <a:pPr lvl="1" eaLnBrk="1" hangingPunct="1"/>
            <a:r>
              <a:rPr lang="cs-CZ" dirty="0" smtClean="0"/>
              <a:t>Pro </a:t>
            </a:r>
            <a:r>
              <a:rPr lang="cs-CZ" dirty="0" err="1" smtClean="0"/>
              <a:t>rendering</a:t>
            </a:r>
            <a:r>
              <a:rPr lang="cs-CZ" dirty="0" smtClean="0"/>
              <a:t> potřebuji rychlé hledání </a:t>
            </a:r>
            <a:r>
              <a:rPr lang="cs-CZ" i="1" dirty="0" smtClean="0"/>
              <a:t>k</a:t>
            </a:r>
            <a:r>
              <a:rPr lang="cs-CZ" dirty="0" smtClean="0"/>
              <a:t> nejbližších fotonů</a:t>
            </a:r>
          </a:p>
          <a:p>
            <a:pPr lvl="1" eaLnBrk="1" hangingPunct="1"/>
            <a:r>
              <a:rPr lang="cs-CZ" b="1" dirty="0" err="1" smtClean="0"/>
              <a:t>kD</a:t>
            </a:r>
            <a:r>
              <a:rPr lang="cs-CZ" b="1" dirty="0" smtClean="0"/>
              <a:t>-strom</a:t>
            </a:r>
            <a:r>
              <a:rPr lang="cs-CZ" dirty="0" smtClean="0"/>
              <a:t> nebo </a:t>
            </a:r>
            <a:r>
              <a:rPr lang="cs-CZ" b="1" dirty="0" smtClean="0"/>
              <a:t>mřížka (</a:t>
            </a:r>
            <a:r>
              <a:rPr lang="cs-CZ" b="1" dirty="0" err="1" smtClean="0"/>
              <a:t>grid</a:t>
            </a:r>
            <a:r>
              <a:rPr lang="cs-CZ" b="1" dirty="0" smtClean="0"/>
              <a:t>)</a:t>
            </a:r>
          </a:p>
          <a:p>
            <a:pPr lvl="1" eaLnBrk="1" hangingPunct="1"/>
            <a:endParaRPr lang="en-US" dirty="0" smtClean="0"/>
          </a:p>
        </p:txBody>
      </p:sp>
      <p:sp>
        <p:nvSpPr>
          <p:cNvPr id="5" name="Zástupný symbol pro zápatí 4"/>
          <p:cNvSpPr>
            <a:spLocks noGrp="1"/>
          </p:cNvSpPr>
          <p:nvPr>
            <p:ph type="ftr" sz="quarter" idx="11"/>
          </p:nvPr>
        </p:nvSpPr>
        <p:spPr/>
        <p:txBody>
          <a:bodyPr/>
          <a:lstStyle/>
          <a:p>
            <a:pPr>
              <a:defRPr/>
            </a:pPr>
            <a:r>
              <a:rPr lang="en-US" altLang="en-US" smtClean="0"/>
              <a:t>PG III (NPGR010) - J. Křivánek 2014</a:t>
            </a:r>
            <a:endParaRPr lang="en-US" alt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pPr eaLnBrk="1" hangingPunct="1"/>
            <a:r>
              <a:rPr lang="cs-CZ" smtClean="0"/>
              <a:t>Odhad radiance z fotonové mapy</a:t>
            </a:r>
            <a:endParaRPr lang="en-US" smtClean="0"/>
          </a:p>
        </p:txBody>
      </p:sp>
      <p:sp>
        <p:nvSpPr>
          <p:cNvPr id="4100" name="Rectangle 3"/>
          <p:cNvSpPr>
            <a:spLocks noGrp="1" noChangeArrowheads="1"/>
          </p:cNvSpPr>
          <p:nvPr>
            <p:ph type="body" idx="1"/>
          </p:nvPr>
        </p:nvSpPr>
        <p:spPr/>
        <p:txBody>
          <a:bodyPr/>
          <a:lstStyle/>
          <a:p>
            <a:pPr eaLnBrk="1" hangingPunct="1"/>
            <a:endParaRPr lang="cs-CZ" smtClean="0"/>
          </a:p>
        </p:txBody>
      </p:sp>
      <p:graphicFrame>
        <p:nvGraphicFramePr>
          <p:cNvPr id="4098" name="Object 7"/>
          <p:cNvGraphicFramePr>
            <a:graphicFrameLocks noChangeAspect="1"/>
          </p:cNvGraphicFramePr>
          <p:nvPr/>
        </p:nvGraphicFramePr>
        <p:xfrm>
          <a:off x="1319758" y="4221163"/>
          <a:ext cx="5124450" cy="1831975"/>
        </p:xfrm>
        <a:graphic>
          <a:graphicData uri="http://schemas.openxmlformats.org/presentationml/2006/ole">
            <mc:AlternateContent xmlns:mc="http://schemas.openxmlformats.org/markup-compatibility/2006">
              <mc:Choice xmlns:v="urn:schemas-microsoft-com:vml" Requires="v">
                <p:oleObj spid="_x0000_s580613" name="Equation" r:id="rId3" imgW="2552700" imgH="914400" progId="Equation.3">
                  <p:embed/>
                </p:oleObj>
              </mc:Choice>
              <mc:Fallback>
                <p:oleObj name="Equation" r:id="rId3" imgW="2552700" imgH="914400" progId="Equation.3">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9758" y="4221163"/>
                        <a:ext cx="5124450" cy="1831975"/>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sp>
        <p:nvSpPr>
          <p:cNvPr id="11" name="TextBox 10"/>
          <p:cNvSpPr txBox="1"/>
          <p:nvPr/>
        </p:nvSpPr>
        <p:spPr>
          <a:xfrm>
            <a:off x="3244850" y="6165850"/>
            <a:ext cx="3343275" cy="431800"/>
          </a:xfrm>
          <a:prstGeom prst="rect">
            <a:avLst/>
          </a:prstGeom>
          <a:noFill/>
        </p:spPr>
        <p:txBody>
          <a:bodyPr wrap="none">
            <a:spAutoFit/>
          </a:bodyPr>
          <a:lstStyle/>
          <a:p>
            <a:pPr>
              <a:defRPr/>
            </a:pPr>
            <a:r>
              <a:rPr lang="cs-CZ" sz="2200" dirty="0">
                <a:solidFill>
                  <a:srgbClr val="C00000"/>
                </a:solidFill>
                <a:latin typeface="+mn-lt"/>
              </a:rPr>
              <a:t>obsah kruhové oblasti </a:t>
            </a:r>
            <a:r>
              <a:rPr lang="cs-CZ" sz="2200" dirty="0">
                <a:solidFill>
                  <a:srgbClr val="C00000"/>
                </a:solidFill>
                <a:latin typeface="Symbol" pitchFamily="18" charset="2"/>
              </a:rPr>
              <a:t>D</a:t>
            </a:r>
            <a:r>
              <a:rPr lang="cs-CZ" sz="2200" dirty="0">
                <a:solidFill>
                  <a:srgbClr val="C00000"/>
                </a:solidFill>
                <a:latin typeface="+mn-lt"/>
              </a:rPr>
              <a:t>A</a:t>
            </a:r>
            <a:endParaRPr lang="en-US" sz="2200" dirty="0">
              <a:solidFill>
                <a:srgbClr val="C00000"/>
              </a:solidFill>
              <a:latin typeface="+mn-lt"/>
            </a:endParaRPr>
          </a:p>
        </p:txBody>
      </p:sp>
      <p:cxnSp>
        <p:nvCxnSpPr>
          <p:cNvPr id="13" name="Straight Arrow Connector 12"/>
          <p:cNvCxnSpPr>
            <a:stCxn id="11" idx="1"/>
          </p:cNvCxnSpPr>
          <p:nvPr/>
        </p:nvCxnSpPr>
        <p:spPr>
          <a:xfrm rot="10800000">
            <a:off x="2897188" y="6021388"/>
            <a:ext cx="347662" cy="360362"/>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700338" y="5975350"/>
            <a:ext cx="431800" cy="1588"/>
          </a:xfrm>
          <a:prstGeom prst="straightConnector1">
            <a:avLst/>
          </a:prstGeom>
          <a:ln w="381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1788244" y="1484784"/>
            <a:ext cx="5880100" cy="2159000"/>
            <a:chOff x="1643063" y="1628775"/>
            <a:chExt cx="5880100" cy="2159000"/>
          </a:xfrm>
        </p:grpSpPr>
        <p:pic>
          <p:nvPicPr>
            <p:cNvPr id="4101" name="Obrázek 3" descr="radianceestimate.jpg"/>
            <p:cNvPicPr>
              <a:picLocks noChangeAspect="1"/>
            </p:cNvPicPr>
            <p:nvPr/>
          </p:nvPicPr>
          <p:blipFill>
            <a:blip r:embed="rId5" cstate="print"/>
            <a:srcRect/>
            <a:stretch>
              <a:fillRect/>
            </a:stretch>
          </p:blipFill>
          <p:spPr bwMode="auto">
            <a:xfrm>
              <a:off x="1643063" y="1628775"/>
              <a:ext cx="5880100" cy="2159000"/>
            </a:xfrm>
            <a:prstGeom prst="rect">
              <a:avLst/>
            </a:prstGeom>
            <a:noFill/>
            <a:ln w="9525">
              <a:noFill/>
              <a:miter lim="800000"/>
              <a:headEnd/>
              <a:tailEnd/>
            </a:ln>
          </p:spPr>
        </p:pic>
        <p:sp>
          <p:nvSpPr>
            <p:cNvPr id="22" name="TextBox 21"/>
            <p:cNvSpPr txBox="1"/>
            <p:nvPr/>
          </p:nvSpPr>
          <p:spPr>
            <a:xfrm>
              <a:off x="3833813" y="2565400"/>
              <a:ext cx="547687" cy="431800"/>
            </a:xfrm>
            <a:prstGeom prst="rect">
              <a:avLst/>
            </a:prstGeom>
            <a:noFill/>
          </p:spPr>
          <p:txBody>
            <a:bodyPr wrap="none">
              <a:spAutoFit/>
            </a:bodyPr>
            <a:lstStyle/>
            <a:p>
              <a:pPr>
                <a:defRPr/>
              </a:pPr>
              <a:r>
                <a:rPr lang="cs-CZ" sz="2200" dirty="0">
                  <a:solidFill>
                    <a:srgbClr val="C00000"/>
                  </a:solidFill>
                  <a:effectLst>
                    <a:outerShdw blurRad="50800" dist="38100" dir="18900000" algn="bl" rotWithShape="0">
                      <a:prstClr val="black">
                        <a:alpha val="40000"/>
                      </a:prstClr>
                    </a:outerShdw>
                  </a:effectLst>
                  <a:latin typeface="Symbol" pitchFamily="18" charset="2"/>
                </a:rPr>
                <a:t>D</a:t>
              </a:r>
              <a:r>
                <a:rPr lang="cs-CZ" sz="2200" dirty="0">
                  <a:solidFill>
                    <a:srgbClr val="C00000"/>
                  </a:solidFill>
                  <a:effectLst>
                    <a:outerShdw blurRad="50800" dist="38100" dir="18900000" algn="bl" rotWithShape="0">
                      <a:prstClr val="black">
                        <a:alpha val="40000"/>
                      </a:prstClr>
                    </a:outerShdw>
                  </a:effectLst>
                  <a:latin typeface="+mn-lt"/>
                </a:rPr>
                <a:t>A</a:t>
              </a:r>
              <a:endParaRPr lang="en-US" sz="2200" dirty="0">
                <a:solidFill>
                  <a:srgbClr val="C00000"/>
                </a:solidFill>
                <a:effectLst>
                  <a:outerShdw blurRad="50800" dist="38100" dir="18900000" algn="bl" rotWithShape="0">
                    <a:prstClr val="black">
                      <a:alpha val="40000"/>
                    </a:prstClr>
                  </a:outerShdw>
                </a:effectLst>
                <a:latin typeface="+mn-lt"/>
              </a:endParaRPr>
            </a:p>
          </p:txBody>
        </p:sp>
      </p:grpSp>
      <p:cxnSp>
        <p:nvCxnSpPr>
          <p:cNvPr id="18" name="Straight Arrow Connector 17"/>
          <p:cNvCxnSpPr>
            <a:stCxn id="20" idx="3"/>
          </p:cNvCxnSpPr>
          <p:nvPr/>
        </p:nvCxnSpPr>
        <p:spPr>
          <a:xfrm>
            <a:off x="2299027" y="3885729"/>
            <a:ext cx="544781" cy="335359"/>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0" y="3501008"/>
            <a:ext cx="2299027" cy="769441"/>
          </a:xfrm>
          <a:prstGeom prst="rect">
            <a:avLst/>
          </a:prstGeom>
          <a:noFill/>
        </p:spPr>
        <p:txBody>
          <a:bodyPr wrap="none">
            <a:spAutoFit/>
          </a:bodyPr>
          <a:lstStyle/>
          <a:p>
            <a:pPr>
              <a:defRPr/>
            </a:pPr>
            <a:r>
              <a:rPr lang="cs-CZ" sz="2200" i="1" dirty="0" smtClean="0">
                <a:solidFill>
                  <a:srgbClr val="00B050"/>
                </a:solidFill>
                <a:latin typeface="+mn-lt"/>
              </a:rPr>
              <a:t>k</a:t>
            </a:r>
            <a:r>
              <a:rPr lang="cs-CZ" sz="2200" dirty="0" smtClean="0">
                <a:solidFill>
                  <a:srgbClr val="00B050"/>
                </a:solidFill>
                <a:latin typeface="+mn-lt"/>
              </a:rPr>
              <a:t> .. počet fotonů </a:t>
            </a:r>
            <a:br>
              <a:rPr lang="cs-CZ" sz="2200" dirty="0" smtClean="0">
                <a:solidFill>
                  <a:srgbClr val="00B050"/>
                </a:solidFill>
                <a:latin typeface="+mn-lt"/>
              </a:rPr>
            </a:br>
            <a:r>
              <a:rPr lang="cs-CZ" sz="2200" dirty="0" smtClean="0">
                <a:solidFill>
                  <a:srgbClr val="00B050"/>
                </a:solidFill>
                <a:latin typeface="+mn-lt"/>
              </a:rPr>
              <a:t>v okolí bodu </a:t>
            </a:r>
            <a:r>
              <a:rPr lang="cs-CZ" sz="2200" b="1" dirty="0" smtClean="0">
                <a:solidFill>
                  <a:srgbClr val="00B050"/>
                </a:solidFill>
                <a:latin typeface="+mn-lt"/>
              </a:rPr>
              <a:t>x</a:t>
            </a:r>
            <a:endParaRPr lang="en-US" sz="2200" b="1" dirty="0">
              <a:solidFill>
                <a:srgbClr val="00B050"/>
              </a:solidFill>
              <a:latin typeface="+mn-lt"/>
            </a:endParaRPr>
          </a:p>
        </p:txBody>
      </p:sp>
      <p:sp>
        <p:nvSpPr>
          <p:cNvPr id="25" name="TextBox 24"/>
          <p:cNvSpPr txBox="1"/>
          <p:nvPr/>
        </p:nvSpPr>
        <p:spPr>
          <a:xfrm>
            <a:off x="6588224" y="3573016"/>
            <a:ext cx="2132315" cy="769441"/>
          </a:xfrm>
          <a:prstGeom prst="rect">
            <a:avLst/>
          </a:prstGeom>
          <a:noFill/>
          <a:ln>
            <a:noFill/>
          </a:ln>
        </p:spPr>
        <p:txBody>
          <a:bodyPr wrap="none">
            <a:spAutoFit/>
          </a:bodyPr>
          <a:lstStyle/>
          <a:p>
            <a:pPr>
              <a:defRPr/>
            </a:pPr>
            <a:r>
              <a:rPr lang="cs-CZ" sz="2200" dirty="0" smtClean="0">
                <a:solidFill>
                  <a:srgbClr val="0070C0"/>
                </a:solidFill>
                <a:latin typeface="+mn-lt"/>
              </a:rPr>
              <a:t>směr incidence </a:t>
            </a:r>
            <a:br>
              <a:rPr lang="cs-CZ" sz="2200" dirty="0" smtClean="0">
                <a:solidFill>
                  <a:srgbClr val="0070C0"/>
                </a:solidFill>
                <a:latin typeface="+mn-lt"/>
              </a:rPr>
            </a:br>
            <a:r>
              <a:rPr lang="cs-CZ" sz="2200" dirty="0" smtClean="0">
                <a:solidFill>
                  <a:srgbClr val="0070C0"/>
                </a:solidFill>
                <a:latin typeface="+mn-lt"/>
              </a:rPr>
              <a:t>fotonu p</a:t>
            </a:r>
            <a:endParaRPr lang="en-US" sz="2200" b="1" dirty="0">
              <a:solidFill>
                <a:srgbClr val="0070C0"/>
              </a:solidFill>
              <a:latin typeface="+mn-lt"/>
            </a:endParaRPr>
          </a:p>
        </p:txBody>
      </p:sp>
      <p:cxnSp>
        <p:nvCxnSpPr>
          <p:cNvPr id="26" name="Straight Arrow Connector 25"/>
          <p:cNvCxnSpPr/>
          <p:nvPr/>
        </p:nvCxnSpPr>
        <p:spPr>
          <a:xfrm flipH="1">
            <a:off x="5687069" y="4005064"/>
            <a:ext cx="829147" cy="263351"/>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6" name="Zástupný symbol pro zápatí 15"/>
          <p:cNvSpPr>
            <a:spLocks noGrp="1"/>
          </p:cNvSpPr>
          <p:nvPr>
            <p:ph type="ftr" sz="quarter" idx="11"/>
          </p:nvPr>
        </p:nvSpPr>
        <p:spPr/>
        <p:txBody>
          <a:bodyPr/>
          <a:lstStyle/>
          <a:p>
            <a:pPr>
              <a:defRPr/>
            </a:pPr>
            <a:r>
              <a:rPr lang="en-US" altLang="en-US" smtClean="0"/>
              <a:t>PG III (NPGR010) - J. Křivánek 2014</a:t>
            </a:r>
            <a:endParaRPr lang="en-US" alt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cs-CZ" smtClean="0"/>
              <a:t>Odhad radiance z fotonové mapy</a:t>
            </a:r>
            <a:endParaRPr lang="en-US" smtClean="0"/>
          </a:p>
        </p:txBody>
      </p:sp>
      <p:sp>
        <p:nvSpPr>
          <p:cNvPr id="32771" name="Rectangle 3"/>
          <p:cNvSpPr>
            <a:spLocks noGrp="1" noChangeArrowheads="1"/>
          </p:cNvSpPr>
          <p:nvPr>
            <p:ph type="body" idx="1"/>
          </p:nvPr>
        </p:nvSpPr>
        <p:spPr/>
        <p:txBody>
          <a:bodyPr/>
          <a:lstStyle/>
          <a:p>
            <a:pPr eaLnBrk="1" hangingPunct="1">
              <a:buFont typeface="Wingdings" pitchFamily="2" charset="2"/>
              <a:buNone/>
            </a:pPr>
            <a:r>
              <a:rPr lang="en-US" sz="1800" b="1" noProof="1" smtClean="0">
                <a:latin typeface="Courier New" pitchFamily="49" charset="0"/>
              </a:rPr>
              <a:t>RadianceEstimate</a:t>
            </a:r>
            <a:r>
              <a:rPr lang="en-US" sz="1800" noProof="1" smtClean="0">
                <a:latin typeface="Courier New" pitchFamily="49" charset="0"/>
              </a:rPr>
              <a:t>(x, wo):</a:t>
            </a:r>
          </a:p>
          <a:p>
            <a:pPr lvl="1" eaLnBrk="1" hangingPunct="1">
              <a:buFont typeface="Wingdings" pitchFamily="2" charset="2"/>
              <a:buNone/>
            </a:pPr>
            <a:r>
              <a:rPr lang="en-US" sz="1800" noProof="1" smtClean="0">
                <a:latin typeface="Courier New" pitchFamily="49" charset="0"/>
              </a:rPr>
              <a:t>Color L = (0,0,0);</a:t>
            </a:r>
          </a:p>
          <a:p>
            <a:pPr lvl="1" eaLnBrk="1" hangingPunct="1">
              <a:buFont typeface="Wingdings" pitchFamily="2" charset="2"/>
              <a:buNone/>
            </a:pPr>
            <a:r>
              <a:rPr lang="en-US" sz="1800" b="1" noProof="1" smtClean="0">
                <a:solidFill>
                  <a:srgbClr val="0000FF"/>
                </a:solidFill>
                <a:latin typeface="Courier New" pitchFamily="49" charset="0"/>
              </a:rPr>
              <a:t>int</a:t>
            </a:r>
            <a:r>
              <a:rPr lang="en-US" sz="1800" noProof="1" smtClean="0">
                <a:latin typeface="Courier New" pitchFamily="49" charset="0"/>
              </a:rPr>
              <a:t> k = locateNearestPhotons(x, wo, n_max, nearest, r);</a:t>
            </a:r>
          </a:p>
          <a:p>
            <a:pPr lvl="1" eaLnBrk="1" hangingPunct="1">
              <a:buFont typeface="Wingdings" pitchFamily="2" charset="2"/>
              <a:buNone/>
            </a:pPr>
            <a:r>
              <a:rPr lang="en-US" sz="1800" noProof="1" smtClean="0">
                <a:solidFill>
                  <a:srgbClr val="6699FF"/>
                </a:solidFill>
                <a:latin typeface="Courier New" pitchFamily="49" charset="0"/>
              </a:rPr>
              <a:t>// ‘nearest’ is an array of k nearest photons to x</a:t>
            </a:r>
          </a:p>
          <a:p>
            <a:pPr lvl="1" eaLnBrk="1" hangingPunct="1">
              <a:buFont typeface="Wingdings" pitchFamily="2" charset="2"/>
              <a:buNone/>
            </a:pPr>
            <a:r>
              <a:rPr lang="en-US" sz="1800" noProof="1" smtClean="0">
                <a:solidFill>
                  <a:srgbClr val="6699FF"/>
                </a:solidFill>
                <a:latin typeface="Courier New" pitchFamily="49" charset="0"/>
              </a:rPr>
              <a:t>// r is the distance from x to the farthest of them</a:t>
            </a:r>
          </a:p>
          <a:p>
            <a:pPr lvl="1" eaLnBrk="1" hangingPunct="1">
              <a:buFont typeface="Wingdings" pitchFamily="2" charset="2"/>
              <a:buNone/>
            </a:pPr>
            <a:r>
              <a:rPr lang="en-US" sz="1800" noProof="1" smtClean="0">
                <a:latin typeface="Courier New" pitchFamily="49" charset="0"/>
              </a:rPr>
              <a:t>if ( k &lt; 5 ) return L;</a:t>
            </a:r>
          </a:p>
          <a:p>
            <a:pPr lvl="1" eaLnBrk="1" hangingPunct="1">
              <a:buFont typeface="Wingdings" pitchFamily="2" charset="2"/>
              <a:buNone/>
            </a:pPr>
            <a:r>
              <a:rPr lang="en-US" sz="1800" b="1" noProof="1" smtClean="0">
                <a:solidFill>
                  <a:srgbClr val="0000FF"/>
                </a:solidFill>
                <a:latin typeface="Courier New" pitchFamily="49" charset="0"/>
              </a:rPr>
              <a:t>for</a:t>
            </a:r>
            <a:r>
              <a:rPr lang="en-US" sz="1800" noProof="1" smtClean="0">
                <a:latin typeface="Courier New" pitchFamily="49" charset="0"/>
              </a:rPr>
              <a:t> p = 1 </a:t>
            </a:r>
            <a:r>
              <a:rPr lang="en-US" sz="1800" b="1" noProof="1" smtClean="0">
                <a:solidFill>
                  <a:srgbClr val="0000FF"/>
                </a:solidFill>
                <a:latin typeface="Courier New" pitchFamily="49" charset="0"/>
              </a:rPr>
              <a:t>to</a:t>
            </a:r>
            <a:r>
              <a:rPr lang="en-US" sz="1800" noProof="1" smtClean="0">
                <a:latin typeface="Courier New" pitchFamily="49" charset="0"/>
              </a:rPr>
              <a:t> k </a:t>
            </a:r>
            <a:r>
              <a:rPr lang="en-US" sz="1800" b="1" noProof="1" smtClean="0">
                <a:solidFill>
                  <a:srgbClr val="0000FF"/>
                </a:solidFill>
                <a:latin typeface="Courier New" pitchFamily="49" charset="0"/>
              </a:rPr>
              <a:t>do</a:t>
            </a:r>
          </a:p>
          <a:p>
            <a:pPr lvl="1" eaLnBrk="1" hangingPunct="1">
              <a:buFont typeface="Wingdings" pitchFamily="2" charset="2"/>
              <a:buNone/>
            </a:pPr>
            <a:r>
              <a:rPr lang="en-US" sz="1800" noProof="1" smtClean="0">
                <a:latin typeface="Courier New" pitchFamily="49" charset="0"/>
              </a:rPr>
              <a:t>{</a:t>
            </a:r>
          </a:p>
          <a:p>
            <a:pPr lvl="2" eaLnBrk="1" hangingPunct="1">
              <a:buFont typeface="Wingdings" pitchFamily="2" charset="2"/>
              <a:buNone/>
            </a:pPr>
            <a:r>
              <a:rPr lang="en-US" sz="1800" noProof="1" smtClean="0">
                <a:solidFill>
                  <a:srgbClr val="0000FF"/>
                </a:solidFill>
                <a:latin typeface="Courier New" pitchFamily="49" charset="0"/>
              </a:rPr>
              <a:t>if</a:t>
            </a:r>
            <a:r>
              <a:rPr lang="en-US" sz="1800" noProof="1" smtClean="0">
                <a:latin typeface="Courier New" pitchFamily="49" charset="0"/>
              </a:rPr>
              <a:t>( dot ( nearest[p].wi, N) &lt;= 0 ) </a:t>
            </a:r>
            <a:r>
              <a:rPr lang="en-US" sz="1800" b="1" noProof="1" smtClean="0">
                <a:solidFill>
                  <a:srgbClr val="0000FF"/>
                </a:solidFill>
                <a:latin typeface="Courier New" pitchFamily="49" charset="0"/>
              </a:rPr>
              <a:t>continue</a:t>
            </a:r>
            <a:r>
              <a:rPr lang="en-US" sz="1800" noProof="1" smtClean="0">
                <a:latin typeface="Courier New" pitchFamily="49" charset="0"/>
              </a:rPr>
              <a:t>;</a:t>
            </a:r>
          </a:p>
          <a:p>
            <a:pPr lvl="2" eaLnBrk="1" hangingPunct="1">
              <a:buFont typeface="Wingdings" pitchFamily="2" charset="2"/>
              <a:buNone/>
            </a:pPr>
            <a:r>
              <a:rPr lang="en-US" sz="1800" noProof="1" smtClean="0">
                <a:latin typeface="Courier New" pitchFamily="49" charset="0"/>
              </a:rPr>
              <a:t>L += fr(x, wo, nearest[p].wi) * nearest[p].flux;</a:t>
            </a:r>
          </a:p>
          <a:p>
            <a:pPr lvl="1" eaLnBrk="1" hangingPunct="1">
              <a:buFont typeface="Wingdings" pitchFamily="2" charset="2"/>
              <a:buNone/>
            </a:pPr>
            <a:r>
              <a:rPr lang="en-US" sz="1800" noProof="1" smtClean="0">
                <a:latin typeface="Courier New" pitchFamily="49" charset="0"/>
              </a:rPr>
              <a:t>}</a:t>
            </a:r>
          </a:p>
          <a:p>
            <a:pPr lvl="1" eaLnBrk="1" hangingPunct="1">
              <a:buFont typeface="Wingdings" pitchFamily="2" charset="2"/>
              <a:buNone/>
            </a:pPr>
            <a:r>
              <a:rPr lang="en-US" sz="1800" b="1" noProof="1" smtClean="0">
                <a:solidFill>
                  <a:srgbClr val="0000FF"/>
                </a:solidFill>
                <a:latin typeface="Courier New" pitchFamily="49" charset="0"/>
              </a:rPr>
              <a:t>return</a:t>
            </a:r>
            <a:r>
              <a:rPr lang="en-US" sz="1800" noProof="1" smtClean="0">
                <a:latin typeface="Courier New" pitchFamily="49" charset="0"/>
              </a:rPr>
              <a:t> L / (M_PI * r*r);</a:t>
            </a:r>
          </a:p>
        </p:txBody>
      </p:sp>
      <p:sp>
        <p:nvSpPr>
          <p:cNvPr id="5" name="Zástupný symbol pro zápatí 4"/>
          <p:cNvSpPr>
            <a:spLocks noGrp="1"/>
          </p:cNvSpPr>
          <p:nvPr>
            <p:ph type="ftr" sz="quarter" idx="11"/>
          </p:nvPr>
        </p:nvSpPr>
        <p:spPr/>
        <p:txBody>
          <a:bodyPr/>
          <a:lstStyle/>
          <a:p>
            <a:pPr>
              <a:defRPr/>
            </a:pPr>
            <a:r>
              <a:rPr lang="en-US" altLang="en-US" smtClean="0"/>
              <a:t>PG III (NPGR010) - J. Křivánek 2014</a:t>
            </a:r>
            <a:endParaRPr lang="en-US" alt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cs-CZ" smtClean="0"/>
              <a:t>Odhad radiance – problémy</a:t>
            </a:r>
            <a:endParaRPr lang="en-US" smtClean="0"/>
          </a:p>
        </p:txBody>
      </p:sp>
      <p:sp>
        <p:nvSpPr>
          <p:cNvPr id="33795" name="Content Placeholder 2"/>
          <p:cNvSpPr>
            <a:spLocks noGrp="1"/>
          </p:cNvSpPr>
          <p:nvPr>
            <p:ph idx="1"/>
          </p:nvPr>
        </p:nvSpPr>
        <p:spPr/>
        <p:txBody>
          <a:bodyPr/>
          <a:lstStyle/>
          <a:p>
            <a:r>
              <a:rPr lang="cs-CZ" smtClean="0"/>
              <a:t>Zahrnutí nesprávných fotonů do odhadu</a:t>
            </a:r>
          </a:p>
          <a:p>
            <a:endParaRPr lang="cs-CZ" smtClean="0"/>
          </a:p>
          <a:p>
            <a:endParaRPr lang="cs-CZ" smtClean="0"/>
          </a:p>
          <a:p>
            <a:endParaRPr lang="cs-CZ" smtClean="0"/>
          </a:p>
          <a:p>
            <a:endParaRPr lang="cs-CZ" smtClean="0"/>
          </a:p>
          <a:p>
            <a:r>
              <a:rPr lang="cs-CZ" smtClean="0"/>
              <a:t>Nespravný odhad velikost </a:t>
            </a:r>
            <a:r>
              <a:rPr lang="cs-CZ" smtClean="0">
                <a:latin typeface="Symbol" pitchFamily="18" charset="2"/>
              </a:rPr>
              <a:t>D</a:t>
            </a:r>
            <a:r>
              <a:rPr lang="cs-CZ" smtClean="0"/>
              <a:t>A</a:t>
            </a:r>
          </a:p>
          <a:p>
            <a:pPr lvl="1"/>
            <a:r>
              <a:rPr lang="cs-CZ" smtClean="0"/>
              <a:t>stěna, hrana kaustiky</a:t>
            </a:r>
          </a:p>
          <a:p>
            <a:endParaRPr lang="en-US" smtClean="0"/>
          </a:p>
        </p:txBody>
      </p:sp>
      <p:pic>
        <p:nvPicPr>
          <p:cNvPr id="33796" name="Obrázek 6" descr="corners.jpg"/>
          <p:cNvPicPr>
            <a:picLocks noChangeAspect="1"/>
          </p:cNvPicPr>
          <p:nvPr/>
        </p:nvPicPr>
        <p:blipFill>
          <a:blip r:embed="rId2" cstate="print"/>
          <a:srcRect/>
          <a:stretch>
            <a:fillRect/>
          </a:stretch>
        </p:blipFill>
        <p:spPr bwMode="auto">
          <a:xfrm>
            <a:off x="1327150" y="2133600"/>
            <a:ext cx="6629400" cy="1600200"/>
          </a:xfrm>
          <a:prstGeom prst="rect">
            <a:avLst/>
          </a:prstGeom>
          <a:noFill/>
          <a:ln w="9525">
            <a:noFill/>
            <a:miter lim="800000"/>
            <a:headEnd/>
            <a:tailEnd/>
          </a:ln>
        </p:spPr>
      </p:pic>
      <p:sp>
        <p:nvSpPr>
          <p:cNvPr id="5" name="TextovéPole 4"/>
          <p:cNvSpPr txBox="1"/>
          <p:nvPr/>
        </p:nvSpPr>
        <p:spPr>
          <a:xfrm>
            <a:off x="6804025" y="6119813"/>
            <a:ext cx="2339975" cy="646112"/>
          </a:xfrm>
          <a:prstGeom prst="rect">
            <a:avLst/>
          </a:prstGeom>
          <a:noFill/>
        </p:spPr>
        <p:txBody>
          <a:bodyPr>
            <a:spAutoFit/>
          </a:bodyPr>
          <a:lstStyle/>
          <a:p>
            <a:pPr>
              <a:defRPr/>
            </a:pPr>
            <a:r>
              <a:rPr lang="en-US" dirty="0">
                <a:latin typeface="+mn-lt"/>
              </a:rPr>
              <a:t>© </a:t>
            </a:r>
            <a:r>
              <a:rPr lang="en-US" dirty="0" err="1">
                <a:latin typeface="+mn-lt"/>
              </a:rPr>
              <a:t>H.W.Jensen</a:t>
            </a:r>
            <a:endParaRPr lang="en-GB" dirty="0">
              <a:latin typeface="+mn-lt"/>
            </a:endParaRPr>
          </a:p>
          <a:p>
            <a:pPr>
              <a:defRPr/>
            </a:pPr>
            <a:endParaRPr lang="en-US" dirty="0">
              <a:latin typeface="+mn-lt"/>
            </a:endParaRPr>
          </a:p>
        </p:txBody>
      </p:sp>
      <p:pic>
        <p:nvPicPr>
          <p:cNvPr id="33798" name="Obrázek 6" descr="walls.jpg"/>
          <p:cNvPicPr>
            <a:picLocks noChangeAspect="1"/>
          </p:cNvPicPr>
          <p:nvPr/>
        </p:nvPicPr>
        <p:blipFill>
          <a:blip r:embed="rId3" cstate="print"/>
          <a:srcRect/>
          <a:stretch>
            <a:fillRect/>
          </a:stretch>
        </p:blipFill>
        <p:spPr bwMode="auto">
          <a:xfrm>
            <a:off x="4500563" y="4437063"/>
            <a:ext cx="2012950" cy="2071687"/>
          </a:xfrm>
          <a:prstGeom prst="rect">
            <a:avLst/>
          </a:prstGeom>
          <a:noFill/>
          <a:ln w="9525">
            <a:noFill/>
            <a:miter lim="800000"/>
            <a:headEnd/>
            <a:tailEnd/>
          </a:ln>
        </p:spPr>
      </p:pic>
      <p:sp>
        <p:nvSpPr>
          <p:cNvPr id="8" name="Zástupný symbol pro zápatí 7"/>
          <p:cNvSpPr>
            <a:spLocks noGrp="1"/>
          </p:cNvSpPr>
          <p:nvPr>
            <p:ph type="ftr" sz="quarter" idx="11"/>
          </p:nvPr>
        </p:nvSpPr>
        <p:spPr/>
        <p:txBody>
          <a:bodyPr/>
          <a:lstStyle/>
          <a:p>
            <a:pPr>
              <a:defRPr/>
            </a:pPr>
            <a:r>
              <a:rPr lang="en-US" altLang="en-US" smtClean="0"/>
              <a:t>PG III (NPGR010) - J. Křivánek 2014</a:t>
            </a:r>
            <a:endParaRPr lang="en-US" alt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cs-CZ" smtClean="0"/>
              <a:t>Rychlé hledání nejbližších fotonů</a:t>
            </a:r>
          </a:p>
        </p:txBody>
      </p:sp>
      <p:sp>
        <p:nvSpPr>
          <p:cNvPr id="34819" name="Rectangle 3"/>
          <p:cNvSpPr>
            <a:spLocks noGrp="1" noChangeArrowheads="1"/>
          </p:cNvSpPr>
          <p:nvPr>
            <p:ph type="body" idx="1"/>
          </p:nvPr>
        </p:nvSpPr>
        <p:spPr>
          <a:xfrm>
            <a:off x="303213" y="1600200"/>
            <a:ext cx="8229600" cy="4530725"/>
          </a:xfrm>
        </p:spPr>
        <p:txBody>
          <a:bodyPr/>
          <a:lstStyle/>
          <a:p>
            <a:pPr eaLnBrk="1" hangingPunct="1"/>
            <a:r>
              <a:rPr lang="cs-CZ" smtClean="0"/>
              <a:t>Potřebuji pro odhad radiance z fotonové mapy</a:t>
            </a:r>
          </a:p>
          <a:p>
            <a:pPr eaLnBrk="1" hangingPunct="1"/>
            <a:endParaRPr lang="cs-CZ" smtClean="0"/>
          </a:p>
          <a:p>
            <a:pPr eaLnBrk="1" hangingPunct="1"/>
            <a:r>
              <a:rPr lang="cs-CZ" smtClean="0"/>
              <a:t>Hledání </a:t>
            </a:r>
            <a:r>
              <a:rPr lang="cs-CZ" i="1" smtClean="0"/>
              <a:t>k</a:t>
            </a:r>
            <a:r>
              <a:rPr lang="cs-CZ" smtClean="0"/>
              <a:t> nejbližších fotonů je</a:t>
            </a:r>
          </a:p>
          <a:p>
            <a:pPr eaLnBrk="1" hangingPunct="1"/>
            <a:endParaRPr lang="cs-CZ" smtClean="0"/>
          </a:p>
          <a:p>
            <a:pPr lvl="1" algn="ctr" eaLnBrk="1" hangingPunct="1">
              <a:buFont typeface="Wingdings" pitchFamily="2" charset="2"/>
              <a:buNone/>
            </a:pPr>
            <a:r>
              <a:rPr lang="cs-CZ" i="1" u="sng" smtClean="0"/>
              <a:t>k-</a:t>
            </a:r>
            <a:r>
              <a:rPr lang="en-US" i="1" u="sng" smtClean="0"/>
              <a:t>nearest neighbor search</a:t>
            </a:r>
            <a:r>
              <a:rPr lang="cs-CZ" smtClean="0"/>
              <a:t> (k-NN)</a:t>
            </a:r>
          </a:p>
        </p:txBody>
      </p:sp>
      <p:sp>
        <p:nvSpPr>
          <p:cNvPr id="5" name="Zástupný symbol pro zápatí 4"/>
          <p:cNvSpPr>
            <a:spLocks noGrp="1"/>
          </p:cNvSpPr>
          <p:nvPr>
            <p:ph type="ftr" sz="quarter" idx="11"/>
          </p:nvPr>
        </p:nvSpPr>
        <p:spPr/>
        <p:txBody>
          <a:bodyPr/>
          <a:lstStyle/>
          <a:p>
            <a:pPr>
              <a:defRPr/>
            </a:pPr>
            <a:r>
              <a:rPr lang="en-US" altLang="en-US" smtClean="0"/>
              <a:t>PG III (NPGR010) - J. Křivánek 2014</a:t>
            </a:r>
            <a:endParaRPr lang="en-US" alt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cs-CZ" i="1" smtClean="0"/>
              <a:t>k</a:t>
            </a:r>
            <a:r>
              <a:rPr lang="cs-CZ" smtClean="0"/>
              <a:t>-D strom – Konstrukce</a:t>
            </a:r>
            <a:br>
              <a:rPr lang="cs-CZ" smtClean="0"/>
            </a:br>
            <a:endParaRPr lang="en-US" smtClean="0"/>
          </a:p>
        </p:txBody>
      </p:sp>
      <p:sp>
        <p:nvSpPr>
          <p:cNvPr id="35843" name="Content Placeholder 2"/>
          <p:cNvSpPr>
            <a:spLocks noGrp="1"/>
          </p:cNvSpPr>
          <p:nvPr>
            <p:ph idx="1"/>
          </p:nvPr>
        </p:nvSpPr>
        <p:spPr/>
        <p:txBody>
          <a:bodyPr/>
          <a:lstStyle/>
          <a:p>
            <a:r>
              <a:rPr lang="cs-CZ" smtClean="0"/>
              <a:t>Rekurzivní dělení podél osy s maximálním rozsahem</a:t>
            </a:r>
          </a:p>
          <a:p>
            <a:endParaRPr lang="cs-CZ" smtClean="0"/>
          </a:p>
          <a:p>
            <a:r>
              <a:rPr lang="cs-CZ" smtClean="0"/>
              <a:t>Dělení</a:t>
            </a:r>
          </a:p>
          <a:p>
            <a:pPr lvl="1"/>
            <a:r>
              <a:rPr lang="cs-CZ" smtClean="0"/>
              <a:t>Dělící rovina prochází přímo mediánem</a:t>
            </a:r>
          </a:p>
          <a:p>
            <a:pPr lvl="1"/>
            <a:r>
              <a:rPr lang="cs-CZ" smtClean="0"/>
              <a:t>Korespondující uzel stromu obsahuje medián</a:t>
            </a:r>
          </a:p>
          <a:p>
            <a:endParaRPr lang="cs-CZ" smtClean="0"/>
          </a:p>
          <a:p>
            <a:r>
              <a:rPr lang="cs-CZ" smtClean="0"/>
              <a:t>Reprezentace stromu v lineárním poli, potomky fotonu na indexu </a:t>
            </a:r>
            <a:r>
              <a:rPr lang="cs-CZ" i="1" smtClean="0"/>
              <a:t>i</a:t>
            </a:r>
            <a:r>
              <a:rPr lang="cs-CZ" smtClean="0"/>
              <a:t> jsou na indexech 2</a:t>
            </a:r>
            <a:r>
              <a:rPr lang="cs-CZ" i="1" smtClean="0"/>
              <a:t>i</a:t>
            </a:r>
            <a:r>
              <a:rPr lang="cs-CZ" smtClean="0"/>
              <a:t> a 2</a:t>
            </a:r>
            <a:r>
              <a:rPr lang="cs-CZ" i="1" smtClean="0"/>
              <a:t>i</a:t>
            </a:r>
            <a:r>
              <a:rPr lang="cs-CZ" smtClean="0"/>
              <a:t>+1</a:t>
            </a:r>
          </a:p>
          <a:p>
            <a:pPr lvl="1"/>
            <a:endParaRPr lang="cs-CZ" smtClean="0"/>
          </a:p>
        </p:txBody>
      </p:sp>
      <p:sp>
        <p:nvSpPr>
          <p:cNvPr id="5" name="Zástupný symbol pro zápatí 4"/>
          <p:cNvSpPr>
            <a:spLocks noGrp="1"/>
          </p:cNvSpPr>
          <p:nvPr>
            <p:ph type="ftr" sz="quarter" idx="11"/>
          </p:nvPr>
        </p:nvSpPr>
        <p:spPr/>
        <p:txBody>
          <a:bodyPr/>
          <a:lstStyle/>
          <a:p>
            <a:pPr>
              <a:defRPr/>
            </a:pPr>
            <a:r>
              <a:rPr lang="en-US" altLang="en-US" smtClean="0"/>
              <a:t>PG III (NPGR010) - J. Křivánek 2014</a:t>
            </a:r>
            <a:endParaRPr lang="en-US" alt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cs-CZ" i="1" smtClean="0"/>
              <a:t>k</a:t>
            </a:r>
            <a:r>
              <a:rPr lang="cs-CZ" smtClean="0"/>
              <a:t>-D strom – Hledání nejbližších sousedů</a:t>
            </a:r>
            <a:br>
              <a:rPr lang="cs-CZ" smtClean="0"/>
            </a:br>
            <a:endParaRPr lang="en-US" smtClean="0"/>
          </a:p>
        </p:txBody>
      </p:sp>
      <p:sp>
        <p:nvSpPr>
          <p:cNvPr id="3" name="Content Placeholder 2"/>
          <p:cNvSpPr>
            <a:spLocks noGrp="1"/>
          </p:cNvSpPr>
          <p:nvPr>
            <p:ph idx="1"/>
          </p:nvPr>
        </p:nvSpPr>
        <p:spPr/>
        <p:txBody>
          <a:bodyPr/>
          <a:lstStyle/>
          <a:p>
            <a:pPr>
              <a:defRPr/>
            </a:pPr>
            <a:endParaRPr lang="cs-CZ" dirty="0" smtClean="0"/>
          </a:p>
          <a:p>
            <a:pPr>
              <a:defRPr/>
            </a:pPr>
            <a:r>
              <a:rPr lang="cs-CZ" dirty="0" smtClean="0"/>
              <a:t>Ořezávání průchodu</a:t>
            </a:r>
          </a:p>
          <a:p>
            <a:pPr lvl="1">
              <a:defRPr/>
            </a:pPr>
            <a:endParaRPr lang="cs-CZ" dirty="0" smtClean="0">
              <a:ea typeface="+mn-ea"/>
              <a:cs typeface="+mn-cs"/>
            </a:endParaRPr>
          </a:p>
          <a:p>
            <a:pPr lvl="1">
              <a:defRPr/>
            </a:pPr>
            <a:r>
              <a:rPr lang="cs-CZ" dirty="0" smtClean="0">
                <a:ea typeface="+mn-ea"/>
                <a:cs typeface="+mn-cs"/>
              </a:rPr>
              <a:t>Podle vzdálenosti již nalezeného </a:t>
            </a:r>
            <a:r>
              <a:rPr lang="cs-CZ" i="1" dirty="0" smtClean="0">
                <a:ea typeface="+mn-ea"/>
                <a:cs typeface="+mn-cs"/>
              </a:rPr>
              <a:t>k</a:t>
            </a:r>
            <a:r>
              <a:rPr lang="cs-CZ" dirty="0" smtClean="0">
                <a:ea typeface="+mn-ea"/>
                <a:cs typeface="+mn-cs"/>
              </a:rPr>
              <a:t>-</a:t>
            </a:r>
            <a:r>
              <a:rPr lang="cs-CZ" dirty="0" err="1" smtClean="0">
                <a:ea typeface="+mn-ea"/>
                <a:cs typeface="+mn-cs"/>
              </a:rPr>
              <a:t>tého</a:t>
            </a:r>
            <a:r>
              <a:rPr lang="cs-CZ" dirty="0" smtClean="0">
                <a:ea typeface="+mn-ea"/>
                <a:cs typeface="+mn-cs"/>
              </a:rPr>
              <a:t> nejbližšího fotonu (hledám-li </a:t>
            </a:r>
            <a:r>
              <a:rPr lang="cs-CZ" i="1" dirty="0" smtClean="0">
                <a:ea typeface="+mn-ea"/>
                <a:cs typeface="+mn-cs"/>
              </a:rPr>
              <a:t>k</a:t>
            </a:r>
            <a:r>
              <a:rPr lang="cs-CZ" dirty="0" smtClean="0">
                <a:ea typeface="+mn-ea"/>
                <a:cs typeface="+mn-cs"/>
              </a:rPr>
              <a:t> nejbližších)</a:t>
            </a:r>
          </a:p>
          <a:p>
            <a:pPr lvl="2">
              <a:defRPr/>
            </a:pPr>
            <a:r>
              <a:rPr lang="cs-CZ" dirty="0" smtClean="0"/>
              <a:t>Dosud nalezené fotony se udržují v </a:t>
            </a:r>
            <a:r>
              <a:rPr lang="cs-CZ" dirty="0" err="1" smtClean="0"/>
              <a:t>max</a:t>
            </a:r>
            <a:r>
              <a:rPr lang="cs-CZ" dirty="0" smtClean="0"/>
              <a:t>-haldě</a:t>
            </a:r>
            <a:endParaRPr lang="cs-CZ" dirty="0" smtClean="0">
              <a:ea typeface="+mn-ea"/>
              <a:cs typeface="+mn-cs"/>
            </a:endParaRPr>
          </a:p>
          <a:p>
            <a:pPr lvl="1">
              <a:defRPr/>
            </a:pPr>
            <a:endParaRPr lang="cs-CZ" dirty="0" smtClean="0">
              <a:ea typeface="+mn-ea"/>
              <a:cs typeface="+mn-cs"/>
            </a:endParaRPr>
          </a:p>
          <a:p>
            <a:pPr lvl="1">
              <a:defRPr/>
            </a:pPr>
            <a:r>
              <a:rPr lang="cs-CZ" dirty="0" smtClean="0">
                <a:ea typeface="+mn-ea"/>
                <a:cs typeface="+mn-cs"/>
              </a:rPr>
              <a:t>Podle daného poloměru vyhledávání </a:t>
            </a:r>
            <a:r>
              <a:rPr lang="cs-CZ" i="1" dirty="0" smtClean="0">
                <a:ea typeface="+mn-ea"/>
                <a:cs typeface="+mn-cs"/>
              </a:rPr>
              <a:t>r</a:t>
            </a:r>
            <a:r>
              <a:rPr lang="cs-CZ" dirty="0" smtClean="0">
                <a:ea typeface="+mn-ea"/>
                <a:cs typeface="+mn-cs"/>
              </a:rPr>
              <a:t> (při hlední uvnitř fixního poloměru – „range query“)</a:t>
            </a:r>
          </a:p>
          <a:p>
            <a:pPr lvl="1">
              <a:defRPr/>
            </a:pPr>
            <a:endParaRPr lang="cs-CZ" dirty="0" smtClean="0">
              <a:ea typeface="+mn-ea"/>
              <a:cs typeface="+mn-cs"/>
            </a:endParaRPr>
          </a:p>
        </p:txBody>
      </p:sp>
      <p:sp>
        <p:nvSpPr>
          <p:cNvPr id="5" name="Zástupný symbol pro zápatí 4"/>
          <p:cNvSpPr>
            <a:spLocks noGrp="1"/>
          </p:cNvSpPr>
          <p:nvPr>
            <p:ph type="ftr" sz="quarter" idx="11"/>
          </p:nvPr>
        </p:nvSpPr>
        <p:spPr/>
        <p:txBody>
          <a:bodyPr/>
          <a:lstStyle/>
          <a:p>
            <a:pPr>
              <a:defRPr/>
            </a:pPr>
            <a:r>
              <a:rPr lang="en-US" altLang="en-US" smtClean="0"/>
              <a:t>PG III (NPGR010) - J. Křivánek 2014</a:t>
            </a:r>
            <a:endParaRPr lang="en-US" alt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cs-CZ" smtClean="0"/>
              <a:t>Fáze 2: Rendering</a:t>
            </a:r>
            <a:endParaRPr lang="en-US" smtClean="0"/>
          </a:p>
        </p:txBody>
      </p:sp>
      <p:sp>
        <p:nvSpPr>
          <p:cNvPr id="37891" name="Rectangle 3"/>
          <p:cNvSpPr>
            <a:spLocks noGrp="1" noChangeArrowheads="1"/>
          </p:cNvSpPr>
          <p:nvPr>
            <p:ph type="body" idx="1"/>
          </p:nvPr>
        </p:nvSpPr>
        <p:spPr/>
        <p:txBody>
          <a:bodyPr/>
          <a:lstStyle/>
          <a:p>
            <a:pPr eaLnBrk="1" hangingPunct="1"/>
            <a:r>
              <a:rPr lang="cs-CZ" smtClean="0"/>
              <a:t>Sledování paprsku z kamery </a:t>
            </a:r>
            <a:r>
              <a:rPr lang="en-US" sz="2000" smtClean="0"/>
              <a:t>(distributed ray tracing)</a:t>
            </a:r>
          </a:p>
          <a:p>
            <a:pPr lvl="1" eaLnBrk="1" hangingPunct="1"/>
            <a:endParaRPr lang="en-US" sz="2400" smtClean="0"/>
          </a:p>
          <a:p>
            <a:pPr lvl="1" eaLnBrk="1" hangingPunct="1"/>
            <a:r>
              <a:rPr lang="cs-CZ" sz="2400" smtClean="0"/>
              <a:t>Rekurze nahrazena odhadem radiance z fotonové mapy</a:t>
            </a:r>
          </a:p>
          <a:p>
            <a:pPr lvl="1" eaLnBrk="1" hangingPunct="1"/>
            <a:endParaRPr lang="cs-CZ" sz="2000" smtClean="0"/>
          </a:p>
          <a:p>
            <a:pPr lvl="1" eaLnBrk="1" hangingPunct="1"/>
            <a:r>
              <a:rPr lang="cs-CZ" sz="2400" smtClean="0"/>
              <a:t>Pro ideální zrcadlové plochy se stále používá rekurze jako v klasickém trasování paprsků</a:t>
            </a:r>
          </a:p>
          <a:p>
            <a:pPr lvl="1" eaLnBrk="1" hangingPunct="1"/>
            <a:endParaRPr lang="en-US" sz="2400" smtClean="0"/>
          </a:p>
        </p:txBody>
      </p:sp>
      <p:sp>
        <p:nvSpPr>
          <p:cNvPr id="5" name="Zástupný symbol pro zápatí 4"/>
          <p:cNvSpPr>
            <a:spLocks noGrp="1"/>
          </p:cNvSpPr>
          <p:nvPr>
            <p:ph type="ftr" sz="quarter" idx="11"/>
          </p:nvPr>
        </p:nvSpPr>
        <p:spPr/>
        <p:txBody>
          <a:bodyPr/>
          <a:lstStyle/>
          <a:p>
            <a:pPr>
              <a:defRPr/>
            </a:pPr>
            <a:r>
              <a:rPr lang="en-US" altLang="en-US" smtClean="0"/>
              <a:t>PG III (NPGR010) - J. Křivánek 2014</a:t>
            </a:r>
            <a:endParaRPr lang="en-US" alt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 name="Rectangle 2"/>
          <p:cNvSpPr>
            <a:spLocks noGrp="1" noChangeArrowheads="1"/>
          </p:cNvSpPr>
          <p:nvPr>
            <p:ph type="title"/>
          </p:nvPr>
        </p:nvSpPr>
        <p:spPr/>
        <p:txBody>
          <a:bodyPr/>
          <a:lstStyle/>
          <a:p>
            <a:pPr eaLnBrk="1" hangingPunct="1"/>
            <a:r>
              <a:rPr lang="cs-CZ" smtClean="0"/>
              <a:t>Výpočet osvětlení pro primární paprsek (nebo po zrcadlovém odrazu)</a:t>
            </a:r>
            <a:endParaRPr lang="en-US" smtClean="0"/>
          </a:p>
        </p:txBody>
      </p:sp>
      <p:sp>
        <p:nvSpPr>
          <p:cNvPr id="5131" name="Rectangle 3"/>
          <p:cNvSpPr>
            <a:spLocks noGrp="1" noChangeArrowheads="1"/>
          </p:cNvSpPr>
          <p:nvPr>
            <p:ph type="body" idx="1"/>
          </p:nvPr>
        </p:nvSpPr>
        <p:spPr>
          <a:xfrm>
            <a:off x="457200" y="1600200"/>
            <a:ext cx="8362950" cy="4530725"/>
          </a:xfrm>
        </p:spPr>
        <p:txBody>
          <a:bodyPr/>
          <a:lstStyle/>
          <a:p>
            <a:pPr eaLnBrk="1" hangingPunct="1"/>
            <a:r>
              <a:rPr lang="cs-CZ" smtClean="0"/>
              <a:t>Odražená radiance</a:t>
            </a:r>
          </a:p>
          <a:p>
            <a:pPr eaLnBrk="1" hangingPunct="1"/>
            <a:endParaRPr lang="cs-CZ" smtClean="0"/>
          </a:p>
          <a:p>
            <a:pPr eaLnBrk="1" hangingPunct="1"/>
            <a:endParaRPr lang="cs-CZ" smtClean="0"/>
          </a:p>
          <a:p>
            <a:pPr eaLnBrk="1" hangingPunct="1"/>
            <a:r>
              <a:rPr lang="cs-CZ" smtClean="0">
                <a:solidFill>
                  <a:srgbClr val="0070C0"/>
                </a:solidFill>
              </a:rPr>
              <a:t>Rozdělení příchozí radiance</a:t>
            </a:r>
          </a:p>
          <a:p>
            <a:pPr eaLnBrk="1" hangingPunct="1"/>
            <a:endParaRPr lang="cs-CZ" smtClean="0">
              <a:solidFill>
                <a:srgbClr val="C00000"/>
              </a:solidFill>
            </a:endParaRPr>
          </a:p>
          <a:p>
            <a:pPr eaLnBrk="1" hangingPunct="1"/>
            <a:endParaRPr lang="cs-CZ" smtClean="0">
              <a:solidFill>
                <a:srgbClr val="C00000"/>
              </a:solidFill>
            </a:endParaRPr>
          </a:p>
          <a:p>
            <a:pPr eaLnBrk="1" hangingPunct="1"/>
            <a:r>
              <a:rPr lang="cs-CZ" smtClean="0">
                <a:solidFill>
                  <a:srgbClr val="C00000"/>
                </a:solidFill>
              </a:rPr>
              <a:t>Rozdělení BRDF</a:t>
            </a:r>
          </a:p>
        </p:txBody>
      </p:sp>
      <p:graphicFrame>
        <p:nvGraphicFramePr>
          <p:cNvPr id="5122" name="Object 2"/>
          <p:cNvGraphicFramePr>
            <a:graphicFrameLocks noChangeAspect="1"/>
          </p:cNvGraphicFramePr>
          <p:nvPr/>
        </p:nvGraphicFramePr>
        <p:xfrm>
          <a:off x="1673225" y="2133600"/>
          <a:ext cx="5578475" cy="725488"/>
        </p:xfrm>
        <a:graphic>
          <a:graphicData uri="http://schemas.openxmlformats.org/presentationml/2006/ole">
            <mc:AlternateContent xmlns:mc="http://schemas.openxmlformats.org/markup-compatibility/2006">
              <mc:Choice xmlns:v="urn:schemas-microsoft-com:vml" Requires="v">
                <p:oleObj spid="_x0000_s581658" name="Equation" r:id="rId3" imgW="2832100" imgH="368300" progId="Equation.3">
                  <p:embed/>
                </p:oleObj>
              </mc:Choice>
              <mc:Fallback>
                <p:oleObj name="Equation" r:id="rId3" imgW="2832100" imgH="368300" progId="Equation.3">
                  <p:embed/>
                  <p:pic>
                    <p:nvPicPr>
                      <p:cNvPr id="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3225" y="2133600"/>
                        <a:ext cx="5578475" cy="725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nvGraphicFramePr>
        <p:xfrm>
          <a:off x="1258888" y="4797425"/>
          <a:ext cx="1801812" cy="474663"/>
        </p:xfrm>
        <a:graphic>
          <a:graphicData uri="http://schemas.openxmlformats.org/presentationml/2006/ole">
            <mc:AlternateContent xmlns:mc="http://schemas.openxmlformats.org/markup-compatibility/2006">
              <mc:Choice xmlns:v="urn:schemas-microsoft-com:vml" Requires="v">
                <p:oleObj spid="_x0000_s581659" name="Equation" r:id="rId5" imgW="914400" imgH="241300" progId="Equation.3">
                  <p:embed/>
                </p:oleObj>
              </mc:Choice>
              <mc:Fallback>
                <p:oleObj name="Equation" r:id="rId5" imgW="914400" imgH="241300" progId="Equation.3">
                  <p:embed/>
                  <p:pic>
                    <p:nvPicPr>
                      <p:cNvPr id="0"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8888" y="4797425"/>
                        <a:ext cx="1801812" cy="474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7" name="Straight Connector 6"/>
          <p:cNvCxnSpPr/>
          <p:nvPr/>
        </p:nvCxnSpPr>
        <p:spPr>
          <a:xfrm>
            <a:off x="4343400" y="2636838"/>
            <a:ext cx="15843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aphicFrame>
        <p:nvGraphicFramePr>
          <p:cNvPr id="5124" name="Object 4"/>
          <p:cNvGraphicFramePr>
            <a:graphicFrameLocks noChangeAspect="1"/>
          </p:cNvGraphicFramePr>
          <p:nvPr/>
        </p:nvGraphicFramePr>
        <p:xfrm>
          <a:off x="1236663" y="3548063"/>
          <a:ext cx="2327275" cy="476250"/>
        </p:xfrm>
        <a:graphic>
          <a:graphicData uri="http://schemas.openxmlformats.org/presentationml/2006/ole">
            <mc:AlternateContent xmlns:mc="http://schemas.openxmlformats.org/markup-compatibility/2006">
              <mc:Choice xmlns:v="urn:schemas-microsoft-com:vml" Requires="v">
                <p:oleObj spid="_x0000_s581660" name="Equation" r:id="rId7" imgW="1180588" imgH="241195" progId="Equation.3">
                  <p:embed/>
                </p:oleObj>
              </mc:Choice>
              <mc:Fallback>
                <p:oleObj name="Equation" r:id="rId7" imgW="1180588" imgH="241195" progId="Equation.3">
                  <p:embed/>
                  <p:pic>
                    <p:nvPicPr>
                      <p:cNvPr id="0"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36663" y="3548063"/>
                        <a:ext cx="2327275" cy="476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9" name="Straight Connector 8"/>
          <p:cNvCxnSpPr/>
          <p:nvPr/>
        </p:nvCxnSpPr>
        <p:spPr>
          <a:xfrm>
            <a:off x="3348038" y="2636838"/>
            <a:ext cx="863600"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508625" y="3196283"/>
            <a:ext cx="1584325" cy="1008062"/>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cs-CZ" dirty="0">
                <a:solidFill>
                  <a:srgbClr val="0070C0"/>
                </a:solidFill>
              </a:rPr>
              <a:t>přímé osvětlení</a:t>
            </a:r>
            <a:endParaRPr lang="en-US" dirty="0">
              <a:solidFill>
                <a:srgbClr val="0070C0"/>
              </a:solidFill>
            </a:endParaRPr>
          </a:p>
        </p:txBody>
      </p:sp>
      <p:sp>
        <p:nvSpPr>
          <p:cNvPr id="13" name="Rectangle 12"/>
          <p:cNvSpPr/>
          <p:nvPr/>
        </p:nvSpPr>
        <p:spPr>
          <a:xfrm>
            <a:off x="5508625" y="4275783"/>
            <a:ext cx="1584325" cy="1008062"/>
          </a:xfrm>
          <a:prstGeom prst="rect">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r>
              <a:rPr lang="cs-CZ" dirty="0"/>
              <a:t>kaustiky</a:t>
            </a:r>
          </a:p>
          <a:p>
            <a:pPr algn="ctr">
              <a:defRPr/>
            </a:pPr>
            <a:r>
              <a:rPr lang="cs-CZ" b="1" dirty="0"/>
              <a:t>(PM)</a:t>
            </a:r>
            <a:endParaRPr lang="en-US" b="1" dirty="0"/>
          </a:p>
        </p:txBody>
      </p:sp>
      <p:sp>
        <p:nvSpPr>
          <p:cNvPr id="14" name="Rectangle 13"/>
          <p:cNvSpPr/>
          <p:nvPr/>
        </p:nvSpPr>
        <p:spPr>
          <a:xfrm>
            <a:off x="5508625" y="5355283"/>
            <a:ext cx="1584325" cy="1008062"/>
          </a:xfrm>
          <a:prstGeom prst="rect">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r>
              <a:rPr lang="cs-CZ" dirty="0"/>
              <a:t>difúzní nepřímé</a:t>
            </a:r>
          </a:p>
          <a:p>
            <a:pPr algn="ctr">
              <a:defRPr/>
            </a:pPr>
            <a:r>
              <a:rPr lang="cs-CZ" b="1" dirty="0"/>
              <a:t>(</a:t>
            </a:r>
            <a:r>
              <a:rPr lang="en-US" b="1" dirty="0"/>
              <a:t>FG +</a:t>
            </a:r>
            <a:r>
              <a:rPr lang="cs-CZ" b="1" dirty="0"/>
              <a:t>PM)</a:t>
            </a:r>
            <a:endParaRPr lang="en-US" b="1" dirty="0"/>
          </a:p>
        </p:txBody>
      </p:sp>
      <p:cxnSp>
        <p:nvCxnSpPr>
          <p:cNvPr id="17" name="Straight Connector 16"/>
          <p:cNvCxnSpPr/>
          <p:nvPr/>
        </p:nvCxnSpPr>
        <p:spPr>
          <a:xfrm>
            <a:off x="5003800" y="4229745"/>
            <a:ext cx="38163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03800" y="5317183"/>
            <a:ext cx="38163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003800" y="3123258"/>
            <a:ext cx="38163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003800" y="6410970"/>
            <a:ext cx="38163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7007225" y="4575820"/>
            <a:ext cx="36258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5305425" y="4575820"/>
            <a:ext cx="36258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3644900" y="4575820"/>
            <a:ext cx="362585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5125" name="Object 5"/>
          <p:cNvGraphicFramePr>
            <a:graphicFrameLocks noChangeAspect="1"/>
          </p:cNvGraphicFramePr>
          <p:nvPr/>
        </p:nvGraphicFramePr>
        <p:xfrm>
          <a:off x="6061075" y="2708920"/>
          <a:ext cx="527050" cy="474663"/>
        </p:xfrm>
        <a:graphic>
          <a:graphicData uri="http://schemas.openxmlformats.org/presentationml/2006/ole">
            <mc:AlternateContent xmlns:mc="http://schemas.openxmlformats.org/markup-compatibility/2006">
              <mc:Choice xmlns:v="urn:schemas-microsoft-com:vml" Requires="v">
                <p:oleObj spid="_x0000_s581661" name="Equation" r:id="rId9" imgW="266469" imgH="241091" progId="Equation.3">
                  <p:embed/>
                </p:oleObj>
              </mc:Choice>
              <mc:Fallback>
                <p:oleObj name="Equation" r:id="rId9" imgW="266469" imgH="241091" progId="Equation.3">
                  <p:embed/>
                  <p:pic>
                    <p:nvPicPr>
                      <p:cNvPr id="0"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61075" y="2708920"/>
                        <a:ext cx="527050" cy="474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6" name="Object 6"/>
          <p:cNvGraphicFramePr>
            <a:graphicFrameLocks noChangeAspect="1"/>
          </p:cNvGraphicFramePr>
          <p:nvPr/>
        </p:nvGraphicFramePr>
        <p:xfrm>
          <a:off x="7669213" y="2708920"/>
          <a:ext cx="501650" cy="474663"/>
        </p:xfrm>
        <a:graphic>
          <a:graphicData uri="http://schemas.openxmlformats.org/presentationml/2006/ole">
            <mc:AlternateContent xmlns:mc="http://schemas.openxmlformats.org/markup-compatibility/2006">
              <mc:Choice xmlns:v="urn:schemas-microsoft-com:vml" Requires="v">
                <p:oleObj spid="_x0000_s581662" name="Equation" r:id="rId11" imgW="253890" imgH="241195" progId="Equation.3">
                  <p:embed/>
                </p:oleObj>
              </mc:Choice>
              <mc:Fallback>
                <p:oleObj name="Equation" r:id="rId11" imgW="253890" imgH="241195" progId="Equation.3">
                  <p:embed/>
                  <p:pic>
                    <p:nvPicPr>
                      <p:cNvPr id="0"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69213" y="2708920"/>
                        <a:ext cx="501650" cy="474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7" name="Object 7"/>
          <p:cNvGraphicFramePr>
            <a:graphicFrameLocks noChangeAspect="1"/>
          </p:cNvGraphicFramePr>
          <p:nvPr/>
        </p:nvGraphicFramePr>
        <p:xfrm>
          <a:off x="5003800" y="3439170"/>
          <a:ext cx="474663" cy="476250"/>
        </p:xfrm>
        <a:graphic>
          <a:graphicData uri="http://schemas.openxmlformats.org/presentationml/2006/ole">
            <mc:AlternateContent xmlns:mc="http://schemas.openxmlformats.org/markup-compatibility/2006">
              <mc:Choice xmlns:v="urn:schemas-microsoft-com:vml" Requires="v">
                <p:oleObj spid="_x0000_s581663" name="Equation" r:id="rId13" imgW="241195" imgH="241195" progId="Equation.3">
                  <p:embed/>
                </p:oleObj>
              </mc:Choice>
              <mc:Fallback>
                <p:oleObj name="Equation" r:id="rId13" imgW="241195" imgH="241195" progId="Equation.3">
                  <p:embed/>
                  <p:pic>
                    <p:nvPicPr>
                      <p:cNvPr id="0" name="Picture 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03800" y="3439170"/>
                        <a:ext cx="474663" cy="476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8" name="Object 8"/>
          <p:cNvGraphicFramePr>
            <a:graphicFrameLocks noChangeAspect="1"/>
          </p:cNvGraphicFramePr>
          <p:nvPr/>
        </p:nvGraphicFramePr>
        <p:xfrm>
          <a:off x="5003800" y="4520258"/>
          <a:ext cx="450850" cy="476250"/>
        </p:xfrm>
        <a:graphic>
          <a:graphicData uri="http://schemas.openxmlformats.org/presentationml/2006/ole">
            <mc:AlternateContent xmlns:mc="http://schemas.openxmlformats.org/markup-compatibility/2006">
              <mc:Choice xmlns:v="urn:schemas-microsoft-com:vml" Requires="v">
                <p:oleObj spid="_x0000_s581664" name="Equation" r:id="rId15" imgW="228600" imgH="241300" progId="Equation.3">
                  <p:embed/>
                </p:oleObj>
              </mc:Choice>
              <mc:Fallback>
                <p:oleObj name="Equation" r:id="rId15" imgW="228600" imgH="241300" progId="Equation.3">
                  <p:embed/>
                  <p:pic>
                    <p:nvPicPr>
                      <p:cNvPr id="0" name="Picture 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03800" y="4520258"/>
                        <a:ext cx="450850" cy="476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9" name="Object 9"/>
          <p:cNvGraphicFramePr>
            <a:graphicFrameLocks noChangeAspect="1"/>
          </p:cNvGraphicFramePr>
          <p:nvPr/>
        </p:nvGraphicFramePr>
        <p:xfrm>
          <a:off x="5003800" y="5644208"/>
          <a:ext cx="425450" cy="476250"/>
        </p:xfrm>
        <a:graphic>
          <a:graphicData uri="http://schemas.openxmlformats.org/presentationml/2006/ole">
            <mc:AlternateContent xmlns:mc="http://schemas.openxmlformats.org/markup-compatibility/2006">
              <mc:Choice xmlns:v="urn:schemas-microsoft-com:vml" Requires="v">
                <p:oleObj spid="_x0000_s581665" name="Equation" r:id="rId17" imgW="215713" imgH="241091" progId="Equation.3">
                  <p:embed/>
                </p:oleObj>
              </mc:Choice>
              <mc:Fallback>
                <p:oleObj name="Equation" r:id="rId17" imgW="215713" imgH="241091" progId="Equation.3">
                  <p:embed/>
                  <p:pic>
                    <p:nvPicPr>
                      <p:cNvPr id="0" name="Picture 1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003800" y="5644208"/>
                        <a:ext cx="425450" cy="476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2" name="Straight Connector 31"/>
          <p:cNvCxnSpPr/>
          <p:nvPr/>
        </p:nvCxnSpPr>
        <p:spPr>
          <a:xfrm>
            <a:off x="5003800" y="2762895"/>
            <a:ext cx="38163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3190875" y="4575820"/>
            <a:ext cx="362585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7164388" y="3196283"/>
            <a:ext cx="1584325" cy="3167062"/>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cs-CZ" dirty="0">
                <a:solidFill>
                  <a:srgbClr val="0070C0"/>
                </a:solidFill>
              </a:rPr>
              <a:t>ideální zrcadlové odrazy/lomy</a:t>
            </a:r>
          </a:p>
        </p:txBody>
      </p:sp>
      <p:sp>
        <p:nvSpPr>
          <p:cNvPr id="27" name="TextBox 26"/>
          <p:cNvSpPr txBox="1"/>
          <p:nvPr/>
        </p:nvSpPr>
        <p:spPr>
          <a:xfrm>
            <a:off x="2627313" y="5733256"/>
            <a:ext cx="2281237" cy="646113"/>
          </a:xfrm>
          <a:prstGeom prst="rect">
            <a:avLst/>
          </a:prstGeom>
          <a:noFill/>
        </p:spPr>
        <p:txBody>
          <a:bodyPr wrap="none">
            <a:spAutoFit/>
          </a:bodyPr>
          <a:lstStyle/>
          <a:p>
            <a:pPr>
              <a:defRPr/>
            </a:pPr>
            <a:r>
              <a:rPr lang="en-US" dirty="0">
                <a:latin typeface="+mn-lt"/>
              </a:rPr>
              <a:t>PM … photon map</a:t>
            </a:r>
            <a:br>
              <a:rPr lang="en-US" dirty="0">
                <a:latin typeface="+mn-lt"/>
              </a:rPr>
            </a:br>
            <a:r>
              <a:rPr lang="en-US" dirty="0">
                <a:latin typeface="+mn-lt"/>
              </a:rPr>
              <a:t>FG … final </a:t>
            </a:r>
            <a:r>
              <a:rPr lang="en-US" dirty="0" err="1">
                <a:latin typeface="+mn-lt"/>
              </a:rPr>
              <a:t>gahtering</a:t>
            </a:r>
            <a:endParaRPr lang="en-US" dirty="0">
              <a:latin typeface="+mn-lt"/>
            </a:endParaRPr>
          </a:p>
        </p:txBody>
      </p:sp>
      <p:sp>
        <p:nvSpPr>
          <p:cNvPr id="29" name="Zástupný symbol pro zápatí 28"/>
          <p:cNvSpPr>
            <a:spLocks noGrp="1"/>
          </p:cNvSpPr>
          <p:nvPr>
            <p:ph type="ftr" sz="quarter" idx="11"/>
          </p:nvPr>
        </p:nvSpPr>
        <p:spPr/>
        <p:txBody>
          <a:bodyPr/>
          <a:lstStyle/>
          <a:p>
            <a:pPr>
              <a:defRPr/>
            </a:pPr>
            <a:r>
              <a:rPr lang="en-US" altLang="en-US" smtClean="0"/>
              <a:t>PG III (NPGR010) - J. Křivánek 2014</a:t>
            </a:r>
            <a:endParaRPr lang="en-US" alt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cs-CZ" smtClean="0"/>
              <a:t>Výpočet osvětlení pro primární paprsek (nebo po zrcadlovém odrazu)</a:t>
            </a:r>
            <a:endParaRPr lang="en-US" smtClean="0"/>
          </a:p>
        </p:txBody>
      </p:sp>
      <p:sp>
        <p:nvSpPr>
          <p:cNvPr id="38915" name="Rectangle 3"/>
          <p:cNvSpPr>
            <a:spLocks noGrp="1" noChangeArrowheads="1"/>
          </p:cNvSpPr>
          <p:nvPr>
            <p:ph type="body" idx="1"/>
          </p:nvPr>
        </p:nvSpPr>
        <p:spPr>
          <a:xfrm>
            <a:off x="457200" y="1600200"/>
            <a:ext cx="8362950" cy="4530725"/>
          </a:xfrm>
        </p:spPr>
        <p:txBody>
          <a:bodyPr/>
          <a:lstStyle/>
          <a:p>
            <a:pPr eaLnBrk="1" hangingPunct="1"/>
            <a:r>
              <a:rPr lang="cs-CZ" dirty="0" smtClean="0"/>
              <a:t>Bez použití fotonových map</a:t>
            </a:r>
          </a:p>
          <a:p>
            <a:pPr eaLnBrk="1" hangingPunct="1"/>
            <a:endParaRPr lang="cs-CZ" dirty="0" smtClean="0"/>
          </a:p>
          <a:p>
            <a:pPr lvl="1" eaLnBrk="1" hangingPunct="1"/>
            <a:r>
              <a:rPr lang="cs-CZ" dirty="0" smtClean="0"/>
              <a:t>Přímé osvětlení</a:t>
            </a:r>
          </a:p>
          <a:p>
            <a:pPr lvl="2" eaLnBrk="1" hangingPunct="1"/>
            <a:r>
              <a:rPr lang="cs-CZ" dirty="0" smtClean="0"/>
              <a:t>Jako obyčejně: vzorkování světel + stínové paprsky</a:t>
            </a:r>
          </a:p>
          <a:p>
            <a:pPr lvl="1" eaLnBrk="1" hangingPunct="1"/>
            <a:endParaRPr lang="cs-CZ" dirty="0" smtClean="0"/>
          </a:p>
          <a:p>
            <a:pPr lvl="1" eaLnBrk="1" hangingPunct="1"/>
            <a:r>
              <a:rPr lang="cs-CZ" dirty="0" smtClean="0"/>
              <a:t>Ideální zrcadlové odrazy / lomy</a:t>
            </a:r>
          </a:p>
          <a:p>
            <a:pPr lvl="2" eaLnBrk="1" hangingPunct="1"/>
            <a:r>
              <a:rPr lang="cs-CZ" dirty="0" smtClean="0"/>
              <a:t>Jako obyčejně: deterministické sekundární paprsky</a:t>
            </a:r>
          </a:p>
          <a:p>
            <a:pPr eaLnBrk="1" hangingPunct="1"/>
            <a:endParaRPr lang="cs-CZ" dirty="0" smtClean="0"/>
          </a:p>
          <a:p>
            <a:pPr eaLnBrk="1" hangingPunct="1"/>
            <a:r>
              <a:rPr lang="cs-CZ" dirty="0" smtClean="0"/>
              <a:t>S použitím fotonových map</a:t>
            </a:r>
          </a:p>
          <a:p>
            <a:pPr lvl="1" eaLnBrk="1" hangingPunct="1"/>
            <a:r>
              <a:rPr lang="cs-CZ" dirty="0" smtClean="0"/>
              <a:t>...</a:t>
            </a:r>
          </a:p>
        </p:txBody>
      </p:sp>
      <p:sp>
        <p:nvSpPr>
          <p:cNvPr id="5" name="Zástupný symbol pro zápatí 4"/>
          <p:cNvSpPr>
            <a:spLocks noGrp="1"/>
          </p:cNvSpPr>
          <p:nvPr>
            <p:ph type="ftr" sz="quarter" idx="11"/>
          </p:nvPr>
        </p:nvSpPr>
        <p:spPr/>
        <p:txBody>
          <a:bodyPr/>
          <a:lstStyle/>
          <a:p>
            <a:pPr>
              <a:defRPr/>
            </a:pPr>
            <a:r>
              <a:rPr lang="en-US" altLang="en-US" smtClean="0"/>
              <a:t>PG III (NPGR010) - J. Křivánek 2014</a:t>
            </a:r>
            <a:endParaRPr lang="en-US" alt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Insufficient path sampling techniques</a:t>
            </a:r>
            <a:endParaRPr lang="cs-CZ" dirty="0"/>
          </a:p>
        </p:txBody>
      </p:sp>
      <p:sp>
        <p:nvSpPr>
          <p:cNvPr id="3" name="Content Placeholder 2"/>
          <p:cNvSpPr>
            <a:spLocks noGrp="1"/>
          </p:cNvSpPr>
          <p:nvPr>
            <p:ph idx="1"/>
          </p:nvPr>
        </p:nvSpPr>
        <p:spPr/>
        <p:txBody>
          <a:bodyPr/>
          <a:lstStyle/>
          <a:p>
            <a:r>
              <a:rPr lang="en-US" dirty="0" smtClean="0"/>
              <a:t>Some paths sampled with zero (or very small) probability</a:t>
            </a:r>
            <a:endParaRPr lang="cs-CZ" dirty="0" smtClean="0"/>
          </a:p>
        </p:txBody>
      </p:sp>
      <p:sp>
        <p:nvSpPr>
          <p:cNvPr id="12" name="Sun 41"/>
          <p:cNvSpPr/>
          <p:nvPr/>
        </p:nvSpPr>
        <p:spPr>
          <a:xfrm rot="1134788">
            <a:off x="6747076" y="2651748"/>
            <a:ext cx="642942" cy="642942"/>
          </a:xfrm>
          <a:prstGeom prst="sun">
            <a:avLst/>
          </a:prstGeom>
          <a:solidFill>
            <a:srgbClr val="FFCC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solidFill>
                <a:prstClr val="white"/>
              </a:solidFill>
              <a:effectLst>
                <a:reflection blurRad="6350" stA="60000" endA="900" endPos="58000" dir="5400000" sy="-100000" algn="bl" rotWithShape="0"/>
              </a:effectLst>
            </a:endParaRPr>
          </a:p>
        </p:txBody>
      </p:sp>
      <p:grpSp>
        <p:nvGrpSpPr>
          <p:cNvPr id="4" name="Group 64"/>
          <p:cNvGrpSpPr/>
          <p:nvPr/>
        </p:nvGrpSpPr>
        <p:grpSpPr>
          <a:xfrm>
            <a:off x="1575815" y="2967011"/>
            <a:ext cx="410270" cy="298378"/>
            <a:chOff x="3192789" y="1005143"/>
            <a:chExt cx="785815" cy="571503"/>
          </a:xfrm>
        </p:grpSpPr>
        <p:sp>
          <p:nvSpPr>
            <p:cNvPr id="17" name="Isosceles Triangle 65"/>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solidFill>
                  <a:prstClr val="black"/>
                </a:solidFill>
              </a:endParaRPr>
            </a:p>
          </p:txBody>
        </p:sp>
        <p:sp>
          <p:nvSpPr>
            <p:cNvPr id="18" name="Rectangle 66"/>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solidFill>
                  <a:prstClr val="black"/>
                </a:solidFill>
              </a:endParaRPr>
            </a:p>
          </p:txBody>
        </p:sp>
      </p:grpSp>
      <p:sp>
        <p:nvSpPr>
          <p:cNvPr id="640003" name="AutoShape 3"/>
          <p:cNvSpPr>
            <a:spLocks noChangeAspect="1" noChangeArrowheads="1" noTextEdit="1"/>
          </p:cNvSpPr>
          <p:nvPr/>
        </p:nvSpPr>
        <p:spPr bwMode="auto">
          <a:xfrm>
            <a:off x="2195736" y="2996952"/>
            <a:ext cx="3886200" cy="1730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cs-CZ">
              <a:solidFill>
                <a:prstClr val="black"/>
              </a:solidFill>
            </a:endParaRPr>
          </a:p>
        </p:txBody>
      </p:sp>
      <p:grpSp>
        <p:nvGrpSpPr>
          <p:cNvPr id="5" name="Skupina 61"/>
          <p:cNvGrpSpPr/>
          <p:nvPr/>
        </p:nvGrpSpPr>
        <p:grpSpPr>
          <a:xfrm>
            <a:off x="1907704" y="3212692"/>
            <a:ext cx="4934942" cy="2057040"/>
            <a:chOff x="2671986" y="3798441"/>
            <a:chExt cx="3206750" cy="1336675"/>
          </a:xfrm>
        </p:grpSpPr>
        <p:sp>
          <p:nvSpPr>
            <p:cNvPr id="640005" name="Freeform 5"/>
            <p:cNvSpPr>
              <a:spLocks/>
            </p:cNvSpPr>
            <p:nvPr/>
          </p:nvSpPr>
          <p:spPr bwMode="auto">
            <a:xfrm>
              <a:off x="3157761" y="4437112"/>
              <a:ext cx="2251075" cy="692150"/>
            </a:xfrm>
            <a:custGeom>
              <a:avLst/>
              <a:gdLst/>
              <a:ahLst/>
              <a:cxnLst>
                <a:cxn ang="0">
                  <a:pos x="172" y="20"/>
                </a:cxn>
                <a:cxn ang="0">
                  <a:pos x="150" y="42"/>
                </a:cxn>
                <a:cxn ang="0">
                  <a:pos x="106" y="52"/>
                </a:cxn>
                <a:cxn ang="0">
                  <a:pos x="72" y="52"/>
                </a:cxn>
                <a:cxn ang="0">
                  <a:pos x="26" y="38"/>
                </a:cxn>
                <a:cxn ang="0">
                  <a:pos x="2" y="10"/>
                </a:cxn>
                <a:cxn ang="0">
                  <a:pos x="1418" y="436"/>
                </a:cxn>
                <a:cxn ang="0">
                  <a:pos x="1416" y="12"/>
                </a:cxn>
                <a:cxn ang="0">
                  <a:pos x="1390" y="38"/>
                </a:cxn>
                <a:cxn ang="0">
                  <a:pos x="1342" y="52"/>
                </a:cxn>
                <a:cxn ang="0">
                  <a:pos x="1294" y="52"/>
                </a:cxn>
                <a:cxn ang="0">
                  <a:pos x="1268" y="42"/>
                </a:cxn>
                <a:cxn ang="0">
                  <a:pos x="1260" y="18"/>
                </a:cxn>
                <a:cxn ang="0">
                  <a:pos x="1256" y="28"/>
                </a:cxn>
                <a:cxn ang="0">
                  <a:pos x="1224" y="52"/>
                </a:cxn>
                <a:cxn ang="0">
                  <a:pos x="1170" y="64"/>
                </a:cxn>
                <a:cxn ang="0">
                  <a:pos x="1134" y="64"/>
                </a:cxn>
                <a:cxn ang="0">
                  <a:pos x="1088" y="54"/>
                </a:cxn>
                <a:cxn ang="0">
                  <a:pos x="1064" y="32"/>
                </a:cxn>
                <a:cxn ang="0">
                  <a:pos x="1060" y="32"/>
                </a:cxn>
                <a:cxn ang="0">
                  <a:pos x="1036" y="48"/>
                </a:cxn>
                <a:cxn ang="0">
                  <a:pos x="972" y="52"/>
                </a:cxn>
                <a:cxn ang="0">
                  <a:pos x="924" y="50"/>
                </a:cxn>
                <a:cxn ang="0">
                  <a:pos x="896" y="36"/>
                </a:cxn>
                <a:cxn ang="0">
                  <a:pos x="890" y="18"/>
                </a:cxn>
                <a:cxn ang="0">
                  <a:pos x="878" y="40"/>
                </a:cxn>
                <a:cxn ang="0">
                  <a:pos x="842" y="48"/>
                </a:cxn>
                <a:cxn ang="0">
                  <a:pos x="776" y="48"/>
                </a:cxn>
                <a:cxn ang="0">
                  <a:pos x="744" y="38"/>
                </a:cxn>
                <a:cxn ang="0">
                  <a:pos x="732" y="14"/>
                </a:cxn>
                <a:cxn ang="0">
                  <a:pos x="730" y="24"/>
                </a:cxn>
                <a:cxn ang="0">
                  <a:pos x="694" y="44"/>
                </a:cxn>
                <a:cxn ang="0">
                  <a:pos x="618" y="52"/>
                </a:cxn>
                <a:cxn ang="0">
                  <a:pos x="584" y="50"/>
                </a:cxn>
                <a:cxn ang="0">
                  <a:pos x="540" y="36"/>
                </a:cxn>
                <a:cxn ang="0">
                  <a:pos x="522" y="10"/>
                </a:cxn>
                <a:cxn ang="0">
                  <a:pos x="516" y="30"/>
                </a:cxn>
                <a:cxn ang="0">
                  <a:pos x="488" y="48"/>
                </a:cxn>
                <a:cxn ang="0">
                  <a:pos x="442" y="52"/>
                </a:cxn>
                <a:cxn ang="0">
                  <a:pos x="408" y="50"/>
                </a:cxn>
                <a:cxn ang="0">
                  <a:pos x="366" y="34"/>
                </a:cxn>
                <a:cxn ang="0">
                  <a:pos x="350" y="6"/>
                </a:cxn>
                <a:cxn ang="0">
                  <a:pos x="344" y="26"/>
                </a:cxn>
                <a:cxn ang="0">
                  <a:pos x="314" y="46"/>
                </a:cxn>
                <a:cxn ang="0">
                  <a:pos x="266" y="52"/>
                </a:cxn>
                <a:cxn ang="0">
                  <a:pos x="230" y="50"/>
                </a:cxn>
                <a:cxn ang="0">
                  <a:pos x="190" y="36"/>
                </a:cxn>
                <a:cxn ang="0">
                  <a:pos x="174" y="10"/>
                </a:cxn>
              </a:cxnLst>
              <a:rect l="0" t="0" r="r" b="b"/>
              <a:pathLst>
                <a:path w="1418" h="436">
                  <a:moveTo>
                    <a:pt x="174" y="10"/>
                  </a:moveTo>
                  <a:lnTo>
                    <a:pt x="174" y="10"/>
                  </a:lnTo>
                  <a:lnTo>
                    <a:pt x="172" y="20"/>
                  </a:lnTo>
                  <a:lnTo>
                    <a:pt x="168" y="30"/>
                  </a:lnTo>
                  <a:lnTo>
                    <a:pt x="160" y="36"/>
                  </a:lnTo>
                  <a:lnTo>
                    <a:pt x="150" y="42"/>
                  </a:lnTo>
                  <a:lnTo>
                    <a:pt x="138" y="48"/>
                  </a:lnTo>
                  <a:lnTo>
                    <a:pt x="124" y="50"/>
                  </a:lnTo>
                  <a:lnTo>
                    <a:pt x="106" y="52"/>
                  </a:lnTo>
                  <a:lnTo>
                    <a:pt x="90" y="52"/>
                  </a:lnTo>
                  <a:lnTo>
                    <a:pt x="90" y="52"/>
                  </a:lnTo>
                  <a:lnTo>
                    <a:pt x="72" y="52"/>
                  </a:lnTo>
                  <a:lnTo>
                    <a:pt x="54" y="48"/>
                  </a:lnTo>
                  <a:lnTo>
                    <a:pt x="40" y="44"/>
                  </a:lnTo>
                  <a:lnTo>
                    <a:pt x="26" y="38"/>
                  </a:lnTo>
                  <a:lnTo>
                    <a:pt x="16" y="30"/>
                  </a:lnTo>
                  <a:lnTo>
                    <a:pt x="8" y="20"/>
                  </a:lnTo>
                  <a:lnTo>
                    <a:pt x="2" y="10"/>
                  </a:lnTo>
                  <a:lnTo>
                    <a:pt x="0" y="0"/>
                  </a:lnTo>
                  <a:lnTo>
                    <a:pt x="0" y="436"/>
                  </a:lnTo>
                  <a:lnTo>
                    <a:pt x="1418" y="436"/>
                  </a:lnTo>
                  <a:lnTo>
                    <a:pt x="1418" y="0"/>
                  </a:lnTo>
                  <a:lnTo>
                    <a:pt x="1418" y="0"/>
                  </a:lnTo>
                  <a:lnTo>
                    <a:pt x="1416" y="12"/>
                  </a:lnTo>
                  <a:lnTo>
                    <a:pt x="1410" y="22"/>
                  </a:lnTo>
                  <a:lnTo>
                    <a:pt x="1402" y="30"/>
                  </a:lnTo>
                  <a:lnTo>
                    <a:pt x="1390" y="38"/>
                  </a:lnTo>
                  <a:lnTo>
                    <a:pt x="1376" y="44"/>
                  </a:lnTo>
                  <a:lnTo>
                    <a:pt x="1360" y="48"/>
                  </a:lnTo>
                  <a:lnTo>
                    <a:pt x="1342" y="52"/>
                  </a:lnTo>
                  <a:lnTo>
                    <a:pt x="1324" y="52"/>
                  </a:lnTo>
                  <a:lnTo>
                    <a:pt x="1324" y="52"/>
                  </a:lnTo>
                  <a:lnTo>
                    <a:pt x="1294" y="52"/>
                  </a:lnTo>
                  <a:lnTo>
                    <a:pt x="1282" y="50"/>
                  </a:lnTo>
                  <a:lnTo>
                    <a:pt x="1274" y="46"/>
                  </a:lnTo>
                  <a:lnTo>
                    <a:pt x="1268" y="42"/>
                  </a:lnTo>
                  <a:lnTo>
                    <a:pt x="1262" y="36"/>
                  </a:lnTo>
                  <a:lnTo>
                    <a:pt x="1260" y="28"/>
                  </a:lnTo>
                  <a:lnTo>
                    <a:pt x="1260" y="18"/>
                  </a:lnTo>
                  <a:lnTo>
                    <a:pt x="1260" y="18"/>
                  </a:lnTo>
                  <a:lnTo>
                    <a:pt x="1258" y="24"/>
                  </a:lnTo>
                  <a:lnTo>
                    <a:pt x="1256" y="28"/>
                  </a:lnTo>
                  <a:lnTo>
                    <a:pt x="1250" y="38"/>
                  </a:lnTo>
                  <a:lnTo>
                    <a:pt x="1238" y="46"/>
                  </a:lnTo>
                  <a:lnTo>
                    <a:pt x="1224" y="52"/>
                  </a:lnTo>
                  <a:lnTo>
                    <a:pt x="1208" y="58"/>
                  </a:lnTo>
                  <a:lnTo>
                    <a:pt x="1190" y="62"/>
                  </a:lnTo>
                  <a:lnTo>
                    <a:pt x="1170" y="64"/>
                  </a:lnTo>
                  <a:lnTo>
                    <a:pt x="1152" y="64"/>
                  </a:lnTo>
                  <a:lnTo>
                    <a:pt x="1152" y="64"/>
                  </a:lnTo>
                  <a:lnTo>
                    <a:pt x="1134" y="64"/>
                  </a:lnTo>
                  <a:lnTo>
                    <a:pt x="1118" y="62"/>
                  </a:lnTo>
                  <a:lnTo>
                    <a:pt x="1102" y="58"/>
                  </a:lnTo>
                  <a:lnTo>
                    <a:pt x="1088" y="54"/>
                  </a:lnTo>
                  <a:lnTo>
                    <a:pt x="1078" y="48"/>
                  </a:lnTo>
                  <a:lnTo>
                    <a:pt x="1070" y="40"/>
                  </a:lnTo>
                  <a:lnTo>
                    <a:pt x="1064" y="32"/>
                  </a:lnTo>
                  <a:lnTo>
                    <a:pt x="1062" y="22"/>
                  </a:lnTo>
                  <a:lnTo>
                    <a:pt x="1062" y="22"/>
                  </a:lnTo>
                  <a:lnTo>
                    <a:pt x="1060" y="32"/>
                  </a:lnTo>
                  <a:lnTo>
                    <a:pt x="1056" y="38"/>
                  </a:lnTo>
                  <a:lnTo>
                    <a:pt x="1046" y="44"/>
                  </a:lnTo>
                  <a:lnTo>
                    <a:pt x="1036" y="48"/>
                  </a:lnTo>
                  <a:lnTo>
                    <a:pt x="1022" y="50"/>
                  </a:lnTo>
                  <a:lnTo>
                    <a:pt x="1006" y="52"/>
                  </a:lnTo>
                  <a:lnTo>
                    <a:pt x="972" y="52"/>
                  </a:lnTo>
                  <a:lnTo>
                    <a:pt x="972" y="52"/>
                  </a:lnTo>
                  <a:lnTo>
                    <a:pt x="938" y="52"/>
                  </a:lnTo>
                  <a:lnTo>
                    <a:pt x="924" y="50"/>
                  </a:lnTo>
                  <a:lnTo>
                    <a:pt x="912" y="46"/>
                  </a:lnTo>
                  <a:lnTo>
                    <a:pt x="904" y="42"/>
                  </a:lnTo>
                  <a:lnTo>
                    <a:pt x="896" y="36"/>
                  </a:lnTo>
                  <a:lnTo>
                    <a:pt x="892" y="28"/>
                  </a:lnTo>
                  <a:lnTo>
                    <a:pt x="890" y="18"/>
                  </a:lnTo>
                  <a:lnTo>
                    <a:pt x="890" y="18"/>
                  </a:lnTo>
                  <a:lnTo>
                    <a:pt x="888" y="28"/>
                  </a:lnTo>
                  <a:lnTo>
                    <a:pt x="884" y="36"/>
                  </a:lnTo>
                  <a:lnTo>
                    <a:pt x="878" y="40"/>
                  </a:lnTo>
                  <a:lnTo>
                    <a:pt x="868" y="44"/>
                  </a:lnTo>
                  <a:lnTo>
                    <a:pt x="856" y="48"/>
                  </a:lnTo>
                  <a:lnTo>
                    <a:pt x="842" y="48"/>
                  </a:lnTo>
                  <a:lnTo>
                    <a:pt x="808" y="50"/>
                  </a:lnTo>
                  <a:lnTo>
                    <a:pt x="808" y="50"/>
                  </a:lnTo>
                  <a:lnTo>
                    <a:pt x="776" y="48"/>
                  </a:lnTo>
                  <a:lnTo>
                    <a:pt x="762" y="46"/>
                  </a:lnTo>
                  <a:lnTo>
                    <a:pt x="752" y="42"/>
                  </a:lnTo>
                  <a:lnTo>
                    <a:pt x="744" y="38"/>
                  </a:lnTo>
                  <a:lnTo>
                    <a:pt x="738" y="32"/>
                  </a:lnTo>
                  <a:lnTo>
                    <a:pt x="734" y="24"/>
                  </a:lnTo>
                  <a:lnTo>
                    <a:pt x="732" y="14"/>
                  </a:lnTo>
                  <a:lnTo>
                    <a:pt x="732" y="14"/>
                  </a:lnTo>
                  <a:lnTo>
                    <a:pt x="732" y="20"/>
                  </a:lnTo>
                  <a:lnTo>
                    <a:pt x="730" y="24"/>
                  </a:lnTo>
                  <a:lnTo>
                    <a:pt x="722" y="32"/>
                  </a:lnTo>
                  <a:lnTo>
                    <a:pt x="710" y="40"/>
                  </a:lnTo>
                  <a:lnTo>
                    <a:pt x="694" y="44"/>
                  </a:lnTo>
                  <a:lnTo>
                    <a:pt x="676" y="48"/>
                  </a:lnTo>
                  <a:lnTo>
                    <a:pt x="658" y="50"/>
                  </a:lnTo>
                  <a:lnTo>
                    <a:pt x="618" y="52"/>
                  </a:lnTo>
                  <a:lnTo>
                    <a:pt x="618" y="52"/>
                  </a:lnTo>
                  <a:lnTo>
                    <a:pt x="600" y="52"/>
                  </a:lnTo>
                  <a:lnTo>
                    <a:pt x="584" y="50"/>
                  </a:lnTo>
                  <a:lnTo>
                    <a:pt x="566" y="48"/>
                  </a:lnTo>
                  <a:lnTo>
                    <a:pt x="552" y="42"/>
                  </a:lnTo>
                  <a:lnTo>
                    <a:pt x="540" y="36"/>
                  </a:lnTo>
                  <a:lnTo>
                    <a:pt x="530" y="30"/>
                  </a:lnTo>
                  <a:lnTo>
                    <a:pt x="524" y="20"/>
                  </a:lnTo>
                  <a:lnTo>
                    <a:pt x="522" y="10"/>
                  </a:lnTo>
                  <a:lnTo>
                    <a:pt x="522" y="10"/>
                  </a:lnTo>
                  <a:lnTo>
                    <a:pt x="520" y="20"/>
                  </a:lnTo>
                  <a:lnTo>
                    <a:pt x="516" y="30"/>
                  </a:lnTo>
                  <a:lnTo>
                    <a:pt x="510" y="36"/>
                  </a:lnTo>
                  <a:lnTo>
                    <a:pt x="500" y="42"/>
                  </a:lnTo>
                  <a:lnTo>
                    <a:pt x="488" y="48"/>
                  </a:lnTo>
                  <a:lnTo>
                    <a:pt x="476" y="50"/>
                  </a:lnTo>
                  <a:lnTo>
                    <a:pt x="460" y="52"/>
                  </a:lnTo>
                  <a:lnTo>
                    <a:pt x="442" y="52"/>
                  </a:lnTo>
                  <a:lnTo>
                    <a:pt x="442" y="52"/>
                  </a:lnTo>
                  <a:lnTo>
                    <a:pt x="424" y="52"/>
                  </a:lnTo>
                  <a:lnTo>
                    <a:pt x="408" y="50"/>
                  </a:lnTo>
                  <a:lnTo>
                    <a:pt x="392" y="46"/>
                  </a:lnTo>
                  <a:lnTo>
                    <a:pt x="378" y="40"/>
                  </a:lnTo>
                  <a:lnTo>
                    <a:pt x="366" y="34"/>
                  </a:lnTo>
                  <a:lnTo>
                    <a:pt x="358" y="26"/>
                  </a:lnTo>
                  <a:lnTo>
                    <a:pt x="352" y="18"/>
                  </a:lnTo>
                  <a:lnTo>
                    <a:pt x="350" y="6"/>
                  </a:lnTo>
                  <a:lnTo>
                    <a:pt x="350" y="6"/>
                  </a:lnTo>
                  <a:lnTo>
                    <a:pt x="348" y="18"/>
                  </a:lnTo>
                  <a:lnTo>
                    <a:pt x="344" y="26"/>
                  </a:lnTo>
                  <a:lnTo>
                    <a:pt x="336" y="34"/>
                  </a:lnTo>
                  <a:lnTo>
                    <a:pt x="326" y="40"/>
                  </a:lnTo>
                  <a:lnTo>
                    <a:pt x="314" y="46"/>
                  </a:lnTo>
                  <a:lnTo>
                    <a:pt x="300" y="50"/>
                  </a:lnTo>
                  <a:lnTo>
                    <a:pt x="284" y="52"/>
                  </a:lnTo>
                  <a:lnTo>
                    <a:pt x="266" y="52"/>
                  </a:lnTo>
                  <a:lnTo>
                    <a:pt x="266" y="52"/>
                  </a:lnTo>
                  <a:lnTo>
                    <a:pt x="248" y="52"/>
                  </a:lnTo>
                  <a:lnTo>
                    <a:pt x="230" y="50"/>
                  </a:lnTo>
                  <a:lnTo>
                    <a:pt x="216" y="48"/>
                  </a:lnTo>
                  <a:lnTo>
                    <a:pt x="202" y="42"/>
                  </a:lnTo>
                  <a:lnTo>
                    <a:pt x="190" y="36"/>
                  </a:lnTo>
                  <a:lnTo>
                    <a:pt x="182" y="30"/>
                  </a:lnTo>
                  <a:lnTo>
                    <a:pt x="176" y="20"/>
                  </a:lnTo>
                  <a:lnTo>
                    <a:pt x="174" y="10"/>
                  </a:lnTo>
                  <a:lnTo>
                    <a:pt x="174" y="10"/>
                  </a:lnTo>
                  <a:close/>
                </a:path>
              </a:pathLst>
            </a:custGeom>
            <a:solidFill>
              <a:schemeClr val="bg2">
                <a:lumMod val="90000"/>
              </a:schemeClr>
            </a:solidFill>
            <a:ln w="19050">
              <a:solidFill>
                <a:srgbClr val="6699FF"/>
              </a:solidFill>
              <a:round/>
              <a:headEnd/>
              <a:tailEnd/>
            </a:ln>
          </p:spPr>
          <p:txBody>
            <a:bodyPr vert="horz" wrap="square" lIns="91440" tIns="45720" rIns="91440" bIns="45720" numCol="1" anchor="t" anchorCtr="0" compatLnSpc="1">
              <a:prstTxWarp prst="textNoShape">
                <a:avLst/>
              </a:prstTxWarp>
            </a:bodyPr>
            <a:lstStyle/>
            <a:p>
              <a:endParaRPr lang="cs-CZ">
                <a:solidFill>
                  <a:prstClr val="black"/>
                </a:solidFill>
              </a:endParaRPr>
            </a:p>
          </p:txBody>
        </p:sp>
        <p:sp>
          <p:nvSpPr>
            <p:cNvPr id="640007" name="Freeform 7"/>
            <p:cNvSpPr>
              <a:spLocks/>
            </p:cNvSpPr>
            <p:nvPr/>
          </p:nvSpPr>
          <p:spPr bwMode="auto">
            <a:xfrm>
              <a:off x="2671986" y="4350891"/>
              <a:ext cx="3206750" cy="784225"/>
            </a:xfrm>
            <a:custGeom>
              <a:avLst/>
              <a:gdLst/>
              <a:ahLst/>
              <a:cxnLst>
                <a:cxn ang="0">
                  <a:pos x="2020" y="0"/>
                </a:cxn>
                <a:cxn ang="0">
                  <a:pos x="1724" y="0"/>
                </a:cxn>
                <a:cxn ang="0">
                  <a:pos x="1724" y="494"/>
                </a:cxn>
                <a:cxn ang="0">
                  <a:pos x="306" y="494"/>
                </a:cxn>
                <a:cxn ang="0">
                  <a:pos x="306" y="0"/>
                </a:cxn>
                <a:cxn ang="0">
                  <a:pos x="0" y="0"/>
                </a:cxn>
              </a:cxnLst>
              <a:rect l="0" t="0" r="r" b="b"/>
              <a:pathLst>
                <a:path w="2020" h="494">
                  <a:moveTo>
                    <a:pt x="2020" y="0"/>
                  </a:moveTo>
                  <a:lnTo>
                    <a:pt x="1724" y="0"/>
                  </a:lnTo>
                  <a:lnTo>
                    <a:pt x="1724" y="494"/>
                  </a:lnTo>
                  <a:lnTo>
                    <a:pt x="306" y="494"/>
                  </a:lnTo>
                  <a:lnTo>
                    <a:pt x="306" y="0"/>
                  </a:lnTo>
                  <a:lnTo>
                    <a:pt x="0" y="0"/>
                  </a:lnTo>
                </a:path>
              </a:pathLst>
            </a:custGeom>
            <a:noFill/>
            <a:ln w="3492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cs-CZ">
                <a:solidFill>
                  <a:prstClr val="black"/>
                </a:solidFill>
              </a:endParaRPr>
            </a:p>
          </p:txBody>
        </p:sp>
        <p:sp>
          <p:nvSpPr>
            <p:cNvPr id="640033" name="Freeform 33"/>
            <p:cNvSpPr>
              <a:spLocks/>
            </p:cNvSpPr>
            <p:nvPr/>
          </p:nvSpPr>
          <p:spPr bwMode="auto">
            <a:xfrm>
              <a:off x="2738661" y="3798441"/>
              <a:ext cx="3095625" cy="1336675"/>
            </a:xfrm>
            <a:custGeom>
              <a:avLst/>
              <a:gdLst/>
              <a:ahLst/>
              <a:cxnLst>
                <a:cxn ang="0">
                  <a:pos x="0" y="30"/>
                </a:cxn>
                <a:cxn ang="0">
                  <a:pos x="968" y="446"/>
                </a:cxn>
                <a:cxn ang="0">
                  <a:pos x="1126" y="842"/>
                </a:cxn>
                <a:cxn ang="0">
                  <a:pos x="1236" y="458"/>
                </a:cxn>
                <a:cxn ang="0">
                  <a:pos x="1950" y="0"/>
                </a:cxn>
              </a:cxnLst>
              <a:rect l="0" t="0" r="r" b="b"/>
              <a:pathLst>
                <a:path w="1950" h="842">
                  <a:moveTo>
                    <a:pt x="0" y="30"/>
                  </a:moveTo>
                  <a:lnTo>
                    <a:pt x="968" y="446"/>
                  </a:lnTo>
                  <a:lnTo>
                    <a:pt x="1126" y="842"/>
                  </a:lnTo>
                  <a:lnTo>
                    <a:pt x="1236" y="458"/>
                  </a:lnTo>
                  <a:lnTo>
                    <a:pt x="1950" y="0"/>
                  </a:lnTo>
                </a:path>
              </a:pathLst>
            </a:custGeom>
            <a:noFill/>
            <a:ln w="12700">
              <a:solidFill>
                <a:schemeClr val="tx1"/>
              </a:solidFill>
              <a:prstDash val="solid"/>
              <a:round/>
              <a:headEnd/>
              <a:tailEnd/>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cs-CZ">
                <a:solidFill>
                  <a:prstClr val="black"/>
                </a:solidFill>
              </a:endParaRPr>
            </a:p>
          </p:txBody>
        </p:sp>
      </p:grpSp>
      <p:sp>
        <p:nvSpPr>
          <p:cNvPr id="16" name="TextovéPole 15"/>
          <p:cNvSpPr txBox="1"/>
          <p:nvPr/>
        </p:nvSpPr>
        <p:spPr>
          <a:xfrm>
            <a:off x="4139952" y="5277456"/>
            <a:ext cx="1314784" cy="369332"/>
          </a:xfrm>
          <a:prstGeom prst="rect">
            <a:avLst/>
          </a:prstGeom>
          <a:noFill/>
        </p:spPr>
        <p:txBody>
          <a:bodyPr wrap="none" rtlCol="0">
            <a:spAutoFit/>
          </a:bodyPr>
          <a:lstStyle/>
          <a:p>
            <a:r>
              <a:rPr lang="en-US" dirty="0" smtClean="0">
                <a:solidFill>
                  <a:srgbClr val="464646"/>
                </a:solidFill>
                <a:latin typeface="Georgia"/>
              </a:rPr>
              <a:t>diffuse – D</a:t>
            </a:r>
            <a:endParaRPr lang="cs-CZ" dirty="0" smtClean="0">
              <a:solidFill>
                <a:srgbClr val="464646"/>
              </a:solidFill>
              <a:latin typeface="Georgia"/>
            </a:endParaRPr>
          </a:p>
        </p:txBody>
      </p:sp>
      <p:sp>
        <p:nvSpPr>
          <p:cNvPr id="20" name="Oval 10"/>
          <p:cNvSpPr/>
          <p:nvPr/>
        </p:nvSpPr>
        <p:spPr>
          <a:xfrm>
            <a:off x="4693156" y="5206722"/>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prstClr val="white"/>
              </a:solidFill>
            </a:endParaRPr>
          </a:p>
        </p:txBody>
      </p:sp>
      <p:sp>
        <p:nvSpPr>
          <p:cNvPr id="21" name="Oval 10"/>
          <p:cNvSpPr/>
          <p:nvPr/>
        </p:nvSpPr>
        <p:spPr>
          <a:xfrm>
            <a:off x="4971286" y="4250140"/>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prstClr val="white"/>
              </a:solidFill>
            </a:endParaRPr>
          </a:p>
        </p:txBody>
      </p:sp>
      <p:sp>
        <p:nvSpPr>
          <p:cNvPr id="22" name="Oval 10"/>
          <p:cNvSpPr/>
          <p:nvPr/>
        </p:nvSpPr>
        <p:spPr>
          <a:xfrm>
            <a:off x="4301588" y="4234900"/>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prstClr val="white"/>
              </a:solidFill>
            </a:endParaRPr>
          </a:p>
        </p:txBody>
      </p:sp>
      <p:sp>
        <p:nvSpPr>
          <p:cNvPr id="23" name="Oval 10"/>
          <p:cNvSpPr/>
          <p:nvPr/>
        </p:nvSpPr>
        <p:spPr>
          <a:xfrm>
            <a:off x="6693092" y="3163828"/>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prstClr val="white"/>
              </a:solidFill>
            </a:endParaRPr>
          </a:p>
        </p:txBody>
      </p:sp>
      <p:sp>
        <p:nvSpPr>
          <p:cNvPr id="24" name="Oval 10"/>
          <p:cNvSpPr/>
          <p:nvPr/>
        </p:nvSpPr>
        <p:spPr>
          <a:xfrm>
            <a:off x="1998380" y="3226788"/>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prstClr val="white"/>
              </a:solidFill>
            </a:endParaRPr>
          </a:p>
        </p:txBody>
      </p:sp>
      <p:sp>
        <p:nvSpPr>
          <p:cNvPr id="25" name="TextovéPole 24"/>
          <p:cNvSpPr txBox="1"/>
          <p:nvPr/>
        </p:nvSpPr>
        <p:spPr>
          <a:xfrm>
            <a:off x="3995936" y="3861048"/>
            <a:ext cx="1433406" cy="369332"/>
          </a:xfrm>
          <a:prstGeom prst="rect">
            <a:avLst/>
          </a:prstGeom>
          <a:noFill/>
        </p:spPr>
        <p:txBody>
          <a:bodyPr wrap="none" rtlCol="0">
            <a:spAutoFit/>
          </a:bodyPr>
          <a:lstStyle/>
          <a:p>
            <a:r>
              <a:rPr lang="en-US" dirty="0" err="1" smtClean="0">
                <a:solidFill>
                  <a:srgbClr val="464646"/>
                </a:solidFill>
                <a:latin typeface="Georgia"/>
              </a:rPr>
              <a:t>specular</a:t>
            </a:r>
            <a:r>
              <a:rPr lang="en-US" dirty="0" smtClean="0">
                <a:solidFill>
                  <a:srgbClr val="464646"/>
                </a:solidFill>
                <a:latin typeface="Georgia"/>
              </a:rPr>
              <a:t> – S</a:t>
            </a:r>
            <a:endParaRPr lang="cs-CZ" dirty="0" smtClean="0">
              <a:solidFill>
                <a:srgbClr val="464646"/>
              </a:solidFill>
              <a:latin typeface="Georgia"/>
            </a:endParaRPr>
          </a:p>
        </p:txBody>
      </p:sp>
      <p:sp>
        <p:nvSpPr>
          <p:cNvPr id="26" name="Zástupný symbol pro zápatí 8"/>
          <p:cNvSpPr>
            <a:spLocks noGrp="1"/>
          </p:cNvSpPr>
          <p:nvPr>
            <p:ph type="ftr" sz="quarter" idx="11"/>
          </p:nvPr>
        </p:nvSpPr>
        <p:spPr>
          <a:xfrm>
            <a:off x="3124200" y="6248400"/>
            <a:ext cx="2895600" cy="457200"/>
          </a:xfrm>
        </p:spPr>
        <p:txBody>
          <a:bodyPr/>
          <a:lstStyle/>
          <a:p>
            <a:pPr>
              <a:defRPr/>
            </a:pPr>
            <a:r>
              <a:rPr lang="en-US" altLang="en-US" smtClean="0"/>
              <a:t>PG III (NPGR010) - J. Křivánek 2014</a:t>
            </a:r>
            <a:endParaRPr lang="en-US" altLang="en-US" dirty="0"/>
          </a:p>
        </p:txBody>
      </p:sp>
    </p:spTree>
    <p:extLst>
      <p:ext uri="{BB962C8B-B14F-4D97-AF65-F5344CB8AC3E}">
        <p14:creationId xmlns:p14="http://schemas.microsoft.com/office/powerpoint/2010/main" val="9667976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cs-CZ" smtClean="0"/>
              <a:t>Výpočet osvětlení pro primární paprsek (nebo po zrcadlovém odrazu)</a:t>
            </a:r>
            <a:endParaRPr lang="en-US" smtClean="0"/>
          </a:p>
        </p:txBody>
      </p:sp>
      <p:pic>
        <p:nvPicPr>
          <p:cNvPr id="39939" name="Picture 4"/>
          <p:cNvPicPr>
            <a:picLocks noChangeAspect="1" noChangeArrowheads="1"/>
          </p:cNvPicPr>
          <p:nvPr/>
        </p:nvPicPr>
        <p:blipFill>
          <a:blip r:embed="rId2" cstate="print"/>
          <a:srcRect r="5165" b="7999"/>
          <a:stretch>
            <a:fillRect/>
          </a:stretch>
        </p:blipFill>
        <p:spPr bwMode="auto">
          <a:xfrm>
            <a:off x="3276600" y="3525838"/>
            <a:ext cx="5688013" cy="3216275"/>
          </a:xfrm>
          <a:prstGeom prst="rect">
            <a:avLst/>
          </a:prstGeom>
          <a:noFill/>
          <a:ln w="9525">
            <a:noFill/>
            <a:miter lim="800000"/>
            <a:headEnd/>
            <a:tailEnd/>
          </a:ln>
        </p:spPr>
      </p:pic>
      <p:sp>
        <p:nvSpPr>
          <p:cNvPr id="39940" name="Rectangle 3"/>
          <p:cNvSpPr>
            <a:spLocks noGrp="1" noChangeArrowheads="1"/>
          </p:cNvSpPr>
          <p:nvPr>
            <p:ph type="body" idx="1"/>
          </p:nvPr>
        </p:nvSpPr>
        <p:spPr>
          <a:xfrm>
            <a:off x="457200" y="1600200"/>
            <a:ext cx="8362950" cy="4530725"/>
          </a:xfrm>
        </p:spPr>
        <p:txBody>
          <a:bodyPr/>
          <a:lstStyle/>
          <a:p>
            <a:pPr eaLnBrk="1" hangingPunct="1"/>
            <a:r>
              <a:rPr lang="cs-CZ" smtClean="0"/>
              <a:t>S použitím fotonových map</a:t>
            </a:r>
          </a:p>
          <a:p>
            <a:pPr lvl="1" eaLnBrk="1" hangingPunct="1"/>
            <a:r>
              <a:rPr lang="cs-CZ" smtClean="0"/>
              <a:t>Kaustiky</a:t>
            </a:r>
          </a:p>
          <a:p>
            <a:pPr lvl="2" eaLnBrk="1" hangingPunct="1"/>
            <a:r>
              <a:rPr lang="cs-CZ" smtClean="0"/>
              <a:t>Odhad radiance z </a:t>
            </a:r>
            <a:r>
              <a:rPr lang="cs-CZ" i="1" u="sng" smtClean="0"/>
              <a:t>fotonové mapy kaustik</a:t>
            </a:r>
          </a:p>
          <a:p>
            <a:pPr lvl="1" eaLnBrk="1" hangingPunct="1"/>
            <a:r>
              <a:rPr lang="cs-CZ" smtClean="0"/>
              <a:t>Nepřímé osvětlení na difúzních a mírně lesklých plochách</a:t>
            </a:r>
          </a:p>
          <a:p>
            <a:pPr lvl="2" eaLnBrk="1" hangingPunct="1"/>
            <a:r>
              <a:rPr lang="cs-CZ" smtClean="0"/>
              <a:t>Final gathering ...</a:t>
            </a:r>
          </a:p>
          <a:p>
            <a:pPr eaLnBrk="1" hangingPunct="1"/>
            <a:endParaRPr lang="cs-CZ" i="1" u="sng" smtClean="0"/>
          </a:p>
        </p:txBody>
      </p:sp>
      <p:sp>
        <p:nvSpPr>
          <p:cNvPr id="6" name="Zástupný symbol pro zápatí 5"/>
          <p:cNvSpPr>
            <a:spLocks noGrp="1"/>
          </p:cNvSpPr>
          <p:nvPr>
            <p:ph type="ftr" sz="quarter" idx="11"/>
          </p:nvPr>
        </p:nvSpPr>
        <p:spPr/>
        <p:txBody>
          <a:bodyPr/>
          <a:lstStyle/>
          <a:p>
            <a:pPr>
              <a:defRPr/>
            </a:pPr>
            <a:r>
              <a:rPr lang="en-US" altLang="en-US" smtClean="0"/>
              <a:t>PG III (NPGR010) - J. Křivánek 2014</a:t>
            </a:r>
            <a:endParaRPr lang="en-US" alt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cs-CZ" smtClean="0"/>
              <a:t>Final gathering</a:t>
            </a:r>
            <a:r>
              <a:rPr lang="en-US" smtClean="0"/>
              <a:t> (FG)</a:t>
            </a:r>
          </a:p>
        </p:txBody>
      </p:sp>
      <p:pic>
        <p:nvPicPr>
          <p:cNvPr id="40963" name="Picture 6"/>
          <p:cNvPicPr>
            <a:picLocks noChangeAspect="1" noChangeArrowheads="1"/>
          </p:cNvPicPr>
          <p:nvPr/>
        </p:nvPicPr>
        <p:blipFill>
          <a:blip r:embed="rId2" cstate="print"/>
          <a:srcRect r="5165" b="7999"/>
          <a:stretch>
            <a:fillRect/>
          </a:stretch>
        </p:blipFill>
        <p:spPr bwMode="auto">
          <a:xfrm>
            <a:off x="3276600" y="3525838"/>
            <a:ext cx="5688013" cy="3216275"/>
          </a:xfrm>
          <a:prstGeom prst="rect">
            <a:avLst/>
          </a:prstGeom>
          <a:noFill/>
          <a:ln w="9525">
            <a:noFill/>
            <a:miter lim="800000"/>
            <a:headEnd/>
            <a:tailEnd/>
          </a:ln>
        </p:spPr>
      </p:pic>
      <p:sp>
        <p:nvSpPr>
          <p:cNvPr id="40964" name="Rectangle 3"/>
          <p:cNvSpPr>
            <a:spLocks noGrp="1" noChangeArrowheads="1"/>
          </p:cNvSpPr>
          <p:nvPr>
            <p:ph type="body" idx="1"/>
          </p:nvPr>
        </p:nvSpPr>
        <p:spPr>
          <a:xfrm>
            <a:off x="468313" y="1125538"/>
            <a:ext cx="8435975" cy="5005387"/>
          </a:xfrm>
        </p:spPr>
        <p:txBody>
          <a:bodyPr/>
          <a:lstStyle/>
          <a:p>
            <a:pPr eaLnBrk="1" hangingPunct="1"/>
            <a:r>
              <a:rPr lang="cs-CZ" smtClean="0"/>
              <a:t>Nepřímé osvětlení na difúzních a mírně lesklých plochách</a:t>
            </a:r>
            <a:endParaRPr lang="en-US" b="1" u="sng" smtClean="0"/>
          </a:p>
          <a:p>
            <a:pPr eaLnBrk="1" hangingPunct="1"/>
            <a:r>
              <a:rPr lang="cs-CZ" smtClean="0"/>
              <a:t>Jedna úroveň rekurze pomocí trasování rozprostřených paprsků (distribution ray tracing)</a:t>
            </a:r>
          </a:p>
          <a:p>
            <a:pPr eaLnBrk="1" hangingPunct="1"/>
            <a:r>
              <a:rPr lang="cs-CZ" smtClean="0"/>
              <a:t>Pro průsečíky sekundárních paprsků použij odhad radiance z </a:t>
            </a:r>
            <a:r>
              <a:rPr lang="cs-CZ" i="1" u="sng" smtClean="0"/>
              <a:t>globální fotonové mapy</a:t>
            </a:r>
          </a:p>
          <a:p>
            <a:pPr lvl="1" eaLnBrk="1" hangingPunct="1"/>
            <a:r>
              <a:rPr lang="cs-CZ" smtClean="0"/>
              <a:t>Není potřeba explicitně </a:t>
            </a:r>
            <a:br>
              <a:rPr lang="cs-CZ" smtClean="0"/>
            </a:br>
            <a:r>
              <a:rPr lang="cs-CZ" smtClean="0"/>
              <a:t>počítat přímé osvětlení </a:t>
            </a:r>
            <a:br>
              <a:rPr lang="cs-CZ" smtClean="0"/>
            </a:br>
            <a:r>
              <a:rPr lang="cs-CZ" smtClean="0"/>
              <a:t>( je obsaženo v </a:t>
            </a:r>
            <a:br>
              <a:rPr lang="cs-CZ" smtClean="0"/>
            </a:br>
            <a:r>
              <a:rPr lang="cs-CZ" smtClean="0"/>
              <a:t>globální mapě )</a:t>
            </a:r>
            <a:endParaRPr lang="en-US" smtClean="0"/>
          </a:p>
        </p:txBody>
      </p:sp>
      <p:sp>
        <p:nvSpPr>
          <p:cNvPr id="6" name="Zástupný symbol pro zápatí 5"/>
          <p:cNvSpPr>
            <a:spLocks noGrp="1"/>
          </p:cNvSpPr>
          <p:nvPr>
            <p:ph type="ftr" sz="quarter" idx="11"/>
          </p:nvPr>
        </p:nvSpPr>
        <p:spPr/>
        <p:txBody>
          <a:bodyPr/>
          <a:lstStyle/>
          <a:p>
            <a:pPr>
              <a:defRPr/>
            </a:pPr>
            <a:r>
              <a:rPr lang="en-US" altLang="en-US" smtClean="0"/>
              <a:t>PG III (NPGR010) - J. Křivánek 2014</a:t>
            </a:r>
            <a:endParaRPr lang="en-US" alt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cs-CZ" smtClean="0"/>
              <a:t>Proč potřebujeme final gathering?</a:t>
            </a:r>
            <a:endParaRPr lang="en-US" smtClean="0"/>
          </a:p>
        </p:txBody>
      </p:sp>
      <p:sp>
        <p:nvSpPr>
          <p:cNvPr id="41987" name="Rectangle 3"/>
          <p:cNvSpPr>
            <a:spLocks noGrp="1" noChangeArrowheads="1"/>
          </p:cNvSpPr>
          <p:nvPr>
            <p:ph type="body" idx="1"/>
          </p:nvPr>
        </p:nvSpPr>
        <p:spPr>
          <a:xfrm>
            <a:off x="457200" y="1144588"/>
            <a:ext cx="8229600" cy="4530725"/>
          </a:xfrm>
        </p:spPr>
        <p:txBody>
          <a:bodyPr/>
          <a:lstStyle/>
          <a:p>
            <a:pPr eaLnBrk="1" hangingPunct="1"/>
            <a:endParaRPr lang="cs-CZ" smtClean="0"/>
          </a:p>
        </p:txBody>
      </p:sp>
      <p:pic>
        <p:nvPicPr>
          <p:cNvPr id="41988" name="Picture 4" descr="a_figure_a_phmap"/>
          <p:cNvPicPr>
            <a:picLocks noChangeAspect="1" noChangeArrowheads="1"/>
          </p:cNvPicPr>
          <p:nvPr/>
        </p:nvPicPr>
        <p:blipFill>
          <a:blip r:embed="rId2" cstate="print"/>
          <a:srcRect/>
          <a:stretch>
            <a:fillRect/>
          </a:stretch>
        </p:blipFill>
        <p:spPr bwMode="auto">
          <a:xfrm>
            <a:off x="912813" y="1173163"/>
            <a:ext cx="2879725" cy="2879725"/>
          </a:xfrm>
          <a:prstGeom prst="rect">
            <a:avLst/>
          </a:prstGeom>
          <a:noFill/>
          <a:ln w="9525">
            <a:solidFill>
              <a:schemeClr val="tx1"/>
            </a:solidFill>
            <a:miter lim="800000"/>
            <a:headEnd/>
            <a:tailEnd/>
          </a:ln>
        </p:spPr>
      </p:pic>
      <p:pic>
        <p:nvPicPr>
          <p:cNvPr id="41989" name="Picture 5" descr="b_figure_b_irrcache"/>
          <p:cNvPicPr>
            <a:picLocks noChangeAspect="1" noChangeArrowheads="1"/>
          </p:cNvPicPr>
          <p:nvPr/>
        </p:nvPicPr>
        <p:blipFill>
          <a:blip r:embed="rId3" cstate="print"/>
          <a:srcRect/>
          <a:stretch>
            <a:fillRect/>
          </a:stretch>
        </p:blipFill>
        <p:spPr bwMode="auto">
          <a:xfrm>
            <a:off x="5221288" y="1173163"/>
            <a:ext cx="2879725" cy="2879725"/>
          </a:xfrm>
          <a:prstGeom prst="rect">
            <a:avLst/>
          </a:prstGeom>
          <a:noFill/>
          <a:ln w="9525">
            <a:solidFill>
              <a:schemeClr val="tx1"/>
            </a:solidFill>
            <a:miter lim="800000"/>
            <a:headEnd/>
            <a:tailEnd/>
          </a:ln>
        </p:spPr>
      </p:pic>
      <p:grpSp>
        <p:nvGrpSpPr>
          <p:cNvPr id="2" name="Group 7"/>
          <p:cNvGrpSpPr>
            <a:grpSpLocks/>
          </p:cNvGrpSpPr>
          <p:nvPr/>
        </p:nvGrpSpPr>
        <p:grpSpPr bwMode="auto">
          <a:xfrm>
            <a:off x="5305425" y="4219961"/>
            <a:ext cx="2616200" cy="1508125"/>
            <a:chOff x="1292" y="1909"/>
            <a:chExt cx="3901" cy="2163"/>
          </a:xfrm>
        </p:grpSpPr>
        <p:sp>
          <p:nvSpPr>
            <p:cNvPr id="42016" name="Freeform 8"/>
            <p:cNvSpPr>
              <a:spLocks/>
            </p:cNvSpPr>
            <p:nvPr/>
          </p:nvSpPr>
          <p:spPr bwMode="auto">
            <a:xfrm>
              <a:off x="1292" y="3678"/>
              <a:ext cx="3901" cy="394"/>
            </a:xfrm>
            <a:custGeom>
              <a:avLst/>
              <a:gdLst>
                <a:gd name="T0" fmla="*/ 0 w 3901"/>
                <a:gd name="T1" fmla="*/ 356 h 394"/>
                <a:gd name="T2" fmla="*/ 681 w 3901"/>
                <a:gd name="T3" fmla="*/ 265 h 394"/>
                <a:gd name="T4" fmla="*/ 1180 w 3901"/>
                <a:gd name="T5" fmla="*/ 356 h 394"/>
                <a:gd name="T6" fmla="*/ 1724 w 3901"/>
                <a:gd name="T7" fmla="*/ 38 h 394"/>
                <a:gd name="T8" fmla="*/ 2767 w 3901"/>
                <a:gd name="T9" fmla="*/ 129 h 394"/>
                <a:gd name="T10" fmla="*/ 3901 w 3901"/>
                <a:gd name="T11" fmla="*/ 220 h 394"/>
                <a:gd name="T12" fmla="*/ 0 60000 65536"/>
                <a:gd name="T13" fmla="*/ 0 60000 65536"/>
                <a:gd name="T14" fmla="*/ 0 60000 65536"/>
                <a:gd name="T15" fmla="*/ 0 60000 65536"/>
                <a:gd name="T16" fmla="*/ 0 60000 65536"/>
                <a:gd name="T17" fmla="*/ 0 60000 65536"/>
                <a:gd name="T18" fmla="*/ 0 w 3901"/>
                <a:gd name="T19" fmla="*/ 0 h 394"/>
                <a:gd name="T20" fmla="*/ 3901 w 3901"/>
                <a:gd name="T21" fmla="*/ 394 h 394"/>
              </a:gdLst>
              <a:ahLst/>
              <a:cxnLst>
                <a:cxn ang="T12">
                  <a:pos x="T0" y="T1"/>
                </a:cxn>
                <a:cxn ang="T13">
                  <a:pos x="T2" y="T3"/>
                </a:cxn>
                <a:cxn ang="T14">
                  <a:pos x="T4" y="T5"/>
                </a:cxn>
                <a:cxn ang="T15">
                  <a:pos x="T6" y="T7"/>
                </a:cxn>
                <a:cxn ang="T16">
                  <a:pos x="T8" y="T9"/>
                </a:cxn>
                <a:cxn ang="T17">
                  <a:pos x="T10" y="T11"/>
                </a:cxn>
              </a:cxnLst>
              <a:rect l="T18" t="T19" r="T20" b="T21"/>
              <a:pathLst>
                <a:path w="3901" h="394">
                  <a:moveTo>
                    <a:pt x="0" y="356"/>
                  </a:moveTo>
                  <a:cubicBezTo>
                    <a:pt x="242" y="310"/>
                    <a:pt x="484" y="265"/>
                    <a:pt x="681" y="265"/>
                  </a:cubicBezTo>
                  <a:cubicBezTo>
                    <a:pt x="878" y="265"/>
                    <a:pt x="1006" y="394"/>
                    <a:pt x="1180" y="356"/>
                  </a:cubicBezTo>
                  <a:cubicBezTo>
                    <a:pt x="1354" y="318"/>
                    <a:pt x="1460" y="76"/>
                    <a:pt x="1724" y="38"/>
                  </a:cubicBezTo>
                  <a:cubicBezTo>
                    <a:pt x="1988" y="0"/>
                    <a:pt x="2404" y="99"/>
                    <a:pt x="2767" y="129"/>
                  </a:cubicBezTo>
                  <a:cubicBezTo>
                    <a:pt x="3130" y="159"/>
                    <a:pt x="3515" y="189"/>
                    <a:pt x="3901" y="220"/>
                  </a:cubicBezTo>
                </a:path>
              </a:pathLst>
            </a:custGeom>
            <a:noFill/>
            <a:ln w="57150" cap="flat" cmpd="sng">
              <a:solidFill>
                <a:schemeClr val="hlink"/>
              </a:solidFill>
              <a:prstDash val="solid"/>
              <a:round/>
              <a:headEnd type="none" w="med" len="med"/>
              <a:tailEnd type="none" w="med" len="med"/>
            </a:ln>
          </p:spPr>
          <p:txBody>
            <a:bodyPr>
              <a:spAutoFit/>
            </a:bodyPr>
            <a:lstStyle/>
            <a:p>
              <a:endParaRPr lang="en-US"/>
            </a:p>
          </p:txBody>
        </p:sp>
        <p:sp>
          <p:nvSpPr>
            <p:cNvPr id="42017" name="Line 9"/>
            <p:cNvSpPr>
              <a:spLocks noChangeShapeType="1"/>
            </p:cNvSpPr>
            <p:nvPr/>
          </p:nvSpPr>
          <p:spPr bwMode="auto">
            <a:xfrm flipV="1">
              <a:off x="5193" y="1909"/>
              <a:ext cx="0" cy="1996"/>
            </a:xfrm>
            <a:prstGeom prst="line">
              <a:avLst/>
            </a:prstGeom>
            <a:noFill/>
            <a:ln w="57150">
              <a:solidFill>
                <a:schemeClr val="hlink"/>
              </a:solidFill>
              <a:round/>
              <a:headEnd/>
              <a:tailEnd/>
            </a:ln>
          </p:spPr>
          <p:txBody>
            <a:bodyPr>
              <a:spAutoFit/>
            </a:bodyPr>
            <a:lstStyle/>
            <a:p>
              <a:endParaRPr lang="en-US"/>
            </a:p>
          </p:txBody>
        </p:sp>
      </p:grpSp>
      <p:pic>
        <p:nvPicPr>
          <p:cNvPr id="41991" name="Picture 10" descr="camer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4821238" y="4108836"/>
            <a:ext cx="635000" cy="682625"/>
          </a:xfrm>
          <a:prstGeom prst="rect">
            <a:avLst/>
          </a:prstGeom>
          <a:noFill/>
          <a:ln w="9525">
            <a:noFill/>
            <a:miter lim="800000"/>
            <a:headEnd/>
            <a:tailEnd/>
          </a:ln>
          <a:effectLst>
            <a:outerShdw blurRad="50800" dist="38100" dir="18900000" algn="bl" rotWithShape="0">
              <a:prstClr val="black">
                <a:alpha val="40000"/>
              </a:prstClr>
            </a:outerShdw>
          </a:effectLst>
        </p:spPr>
      </p:pic>
      <p:grpSp>
        <p:nvGrpSpPr>
          <p:cNvPr id="3" name="Group 11"/>
          <p:cNvGrpSpPr>
            <a:grpSpLocks/>
          </p:cNvGrpSpPr>
          <p:nvPr/>
        </p:nvGrpSpPr>
        <p:grpSpPr bwMode="auto">
          <a:xfrm>
            <a:off x="6675438" y="4935924"/>
            <a:ext cx="1246187" cy="517525"/>
            <a:chOff x="3334" y="3144"/>
            <a:chExt cx="1859" cy="534"/>
          </a:xfrm>
        </p:grpSpPr>
        <p:sp>
          <p:nvSpPr>
            <p:cNvPr id="42014" name="Line 12"/>
            <p:cNvSpPr>
              <a:spLocks noChangeShapeType="1"/>
            </p:cNvSpPr>
            <p:nvPr/>
          </p:nvSpPr>
          <p:spPr bwMode="auto">
            <a:xfrm flipH="1">
              <a:off x="3345" y="3144"/>
              <a:ext cx="1848" cy="534"/>
            </a:xfrm>
            <a:prstGeom prst="line">
              <a:avLst/>
            </a:prstGeom>
            <a:noFill/>
            <a:ln w="28575">
              <a:solidFill>
                <a:schemeClr val="tx1"/>
              </a:solidFill>
              <a:round/>
              <a:headEnd type="triangle" w="med" len="med"/>
              <a:tailEnd/>
            </a:ln>
          </p:spPr>
          <p:txBody>
            <a:bodyPr lIns="0" tIns="0" rIns="0" bIns="0" anchor="ctr">
              <a:spAutoFit/>
            </a:bodyPr>
            <a:lstStyle/>
            <a:p>
              <a:endParaRPr lang="en-US"/>
            </a:p>
          </p:txBody>
        </p:sp>
        <p:sp>
          <p:nvSpPr>
            <p:cNvPr id="42015" name="Line 13"/>
            <p:cNvSpPr>
              <a:spLocks noChangeShapeType="1"/>
            </p:cNvSpPr>
            <p:nvPr/>
          </p:nvSpPr>
          <p:spPr bwMode="auto">
            <a:xfrm flipH="1">
              <a:off x="3334" y="3678"/>
              <a:ext cx="1859" cy="0"/>
            </a:xfrm>
            <a:prstGeom prst="line">
              <a:avLst/>
            </a:prstGeom>
            <a:noFill/>
            <a:ln w="28575">
              <a:solidFill>
                <a:schemeClr val="tx1"/>
              </a:solidFill>
              <a:round/>
              <a:headEnd type="triangle" w="med" len="med"/>
              <a:tailEnd/>
            </a:ln>
          </p:spPr>
          <p:txBody>
            <a:bodyPr lIns="0" tIns="0" rIns="0" bIns="0" anchor="ctr">
              <a:spAutoFit/>
            </a:bodyPr>
            <a:lstStyle/>
            <a:p>
              <a:endParaRPr lang="en-US"/>
            </a:p>
          </p:txBody>
        </p:sp>
      </p:grpSp>
      <p:sp>
        <p:nvSpPr>
          <p:cNvPr id="41993" name="Line 14"/>
          <p:cNvSpPr>
            <a:spLocks noChangeShapeType="1"/>
          </p:cNvSpPr>
          <p:nvPr/>
        </p:nvSpPr>
        <p:spPr bwMode="auto">
          <a:xfrm flipH="1">
            <a:off x="6675438" y="4308861"/>
            <a:ext cx="503237" cy="1144588"/>
          </a:xfrm>
          <a:prstGeom prst="line">
            <a:avLst/>
          </a:prstGeom>
          <a:noFill/>
          <a:ln w="28575">
            <a:solidFill>
              <a:schemeClr val="tx1"/>
            </a:solidFill>
            <a:round/>
            <a:headEnd type="triangle" w="med" len="med"/>
            <a:tailEnd/>
          </a:ln>
        </p:spPr>
        <p:txBody>
          <a:bodyPr lIns="0" tIns="0" rIns="0" bIns="0" anchor="ctr">
            <a:spAutoFit/>
          </a:bodyPr>
          <a:lstStyle/>
          <a:p>
            <a:endParaRPr lang="en-US"/>
          </a:p>
        </p:txBody>
      </p:sp>
      <p:sp>
        <p:nvSpPr>
          <p:cNvPr id="41994" name="Line 15"/>
          <p:cNvSpPr>
            <a:spLocks noChangeShapeType="1"/>
          </p:cNvSpPr>
          <p:nvPr/>
        </p:nvSpPr>
        <p:spPr bwMode="auto">
          <a:xfrm flipH="1">
            <a:off x="6681788" y="4337436"/>
            <a:ext cx="1257300" cy="1116013"/>
          </a:xfrm>
          <a:prstGeom prst="line">
            <a:avLst/>
          </a:prstGeom>
          <a:noFill/>
          <a:ln w="28575">
            <a:solidFill>
              <a:schemeClr val="tx1"/>
            </a:solidFill>
            <a:round/>
            <a:headEnd type="triangle" w="med" len="med"/>
            <a:tailEnd/>
          </a:ln>
        </p:spPr>
        <p:txBody>
          <a:bodyPr lIns="0" tIns="0" rIns="0" bIns="0" anchor="ctr">
            <a:spAutoFit/>
          </a:bodyPr>
          <a:lstStyle/>
          <a:p>
            <a:endParaRPr lang="en-US"/>
          </a:p>
        </p:txBody>
      </p:sp>
      <p:sp>
        <p:nvSpPr>
          <p:cNvPr id="41995" name="Line 16"/>
          <p:cNvSpPr>
            <a:spLocks noChangeShapeType="1"/>
          </p:cNvSpPr>
          <p:nvPr/>
        </p:nvSpPr>
        <p:spPr bwMode="auto">
          <a:xfrm>
            <a:off x="6327775" y="4415224"/>
            <a:ext cx="354013" cy="1038225"/>
          </a:xfrm>
          <a:prstGeom prst="line">
            <a:avLst/>
          </a:prstGeom>
          <a:noFill/>
          <a:ln w="28575">
            <a:solidFill>
              <a:schemeClr val="tx1"/>
            </a:solidFill>
            <a:round/>
            <a:headEnd type="triangle" w="med" len="med"/>
            <a:tailEnd/>
          </a:ln>
        </p:spPr>
        <p:txBody>
          <a:bodyPr lIns="0" tIns="0" rIns="0" bIns="0" anchor="ctr">
            <a:spAutoFit/>
          </a:bodyPr>
          <a:lstStyle/>
          <a:p>
            <a:endParaRPr lang="en-US"/>
          </a:p>
        </p:txBody>
      </p:sp>
      <p:grpSp>
        <p:nvGrpSpPr>
          <p:cNvPr id="4" name="Group 17"/>
          <p:cNvGrpSpPr>
            <a:grpSpLocks/>
          </p:cNvGrpSpPr>
          <p:nvPr/>
        </p:nvGrpSpPr>
        <p:grpSpPr bwMode="auto">
          <a:xfrm>
            <a:off x="5673725" y="4737486"/>
            <a:ext cx="1001713" cy="715963"/>
            <a:chOff x="1842" y="2652"/>
            <a:chExt cx="1492" cy="1026"/>
          </a:xfrm>
        </p:grpSpPr>
        <p:sp>
          <p:nvSpPr>
            <p:cNvPr id="42012" name="Line 18"/>
            <p:cNvSpPr>
              <a:spLocks noChangeShapeType="1"/>
            </p:cNvSpPr>
            <p:nvPr/>
          </p:nvSpPr>
          <p:spPr bwMode="auto">
            <a:xfrm>
              <a:off x="1914" y="2652"/>
              <a:ext cx="1420" cy="1026"/>
            </a:xfrm>
            <a:prstGeom prst="line">
              <a:avLst/>
            </a:prstGeom>
            <a:noFill/>
            <a:ln w="28575">
              <a:solidFill>
                <a:schemeClr val="tx1"/>
              </a:solidFill>
              <a:round/>
              <a:headEnd type="triangle" w="med" len="med"/>
              <a:tailEnd/>
            </a:ln>
          </p:spPr>
          <p:txBody>
            <a:bodyPr lIns="0" tIns="0" rIns="0" bIns="0" anchor="ctr">
              <a:spAutoFit/>
            </a:bodyPr>
            <a:lstStyle/>
            <a:p>
              <a:endParaRPr lang="en-US"/>
            </a:p>
          </p:txBody>
        </p:sp>
        <p:sp>
          <p:nvSpPr>
            <p:cNvPr id="42013" name="Line 19"/>
            <p:cNvSpPr>
              <a:spLocks noChangeShapeType="1"/>
            </p:cNvSpPr>
            <p:nvPr/>
          </p:nvSpPr>
          <p:spPr bwMode="auto">
            <a:xfrm>
              <a:off x="1842" y="3426"/>
              <a:ext cx="1492" cy="252"/>
            </a:xfrm>
            <a:prstGeom prst="line">
              <a:avLst/>
            </a:prstGeom>
            <a:noFill/>
            <a:ln w="28575">
              <a:solidFill>
                <a:schemeClr val="tx1"/>
              </a:solidFill>
              <a:round/>
              <a:headEnd type="triangle" w="med" len="med"/>
              <a:tailEnd/>
            </a:ln>
          </p:spPr>
          <p:txBody>
            <a:bodyPr lIns="0" tIns="0" rIns="0" bIns="0" anchor="ctr">
              <a:spAutoFit/>
            </a:bodyPr>
            <a:lstStyle/>
            <a:p>
              <a:endParaRPr lang="en-US"/>
            </a:p>
          </p:txBody>
        </p:sp>
      </p:grpSp>
      <p:sp>
        <p:nvSpPr>
          <p:cNvPr id="41997" name="Line 20"/>
          <p:cNvSpPr>
            <a:spLocks noChangeShapeType="1"/>
          </p:cNvSpPr>
          <p:nvPr/>
        </p:nvSpPr>
        <p:spPr bwMode="auto">
          <a:xfrm flipH="1" flipV="1">
            <a:off x="5337175" y="4573974"/>
            <a:ext cx="1392238" cy="898525"/>
          </a:xfrm>
          <a:prstGeom prst="line">
            <a:avLst/>
          </a:prstGeom>
          <a:noFill/>
          <a:ln w="28575">
            <a:solidFill>
              <a:schemeClr val="folHlink"/>
            </a:solidFill>
            <a:round/>
            <a:headEnd type="triangle" w="med" len="med"/>
            <a:tailEnd/>
          </a:ln>
          <a:effectLst>
            <a:outerShdw blurRad="50800" dist="38100" dir="18900000" algn="bl" rotWithShape="0">
              <a:prstClr val="black">
                <a:alpha val="40000"/>
              </a:prstClr>
            </a:outerShdw>
          </a:effectLst>
        </p:spPr>
        <p:txBody>
          <a:bodyPr/>
          <a:lstStyle/>
          <a:p>
            <a:endParaRPr lang="en-US"/>
          </a:p>
        </p:txBody>
      </p:sp>
      <p:sp>
        <p:nvSpPr>
          <p:cNvPr id="41998" name="Oval 21"/>
          <p:cNvSpPr>
            <a:spLocks noChangeArrowheads="1"/>
          </p:cNvSpPr>
          <p:nvPr/>
        </p:nvSpPr>
        <p:spPr bwMode="auto">
          <a:xfrm>
            <a:off x="7777163" y="5264536"/>
            <a:ext cx="188912" cy="392113"/>
          </a:xfrm>
          <a:prstGeom prst="ellipse">
            <a:avLst/>
          </a:prstGeom>
          <a:noFill/>
          <a:ln w="38100">
            <a:solidFill>
              <a:srgbClr val="FF0303"/>
            </a:solidFill>
            <a:round/>
            <a:headEnd/>
            <a:tailEnd/>
          </a:ln>
        </p:spPr>
        <p:txBody>
          <a:bodyPr wrap="none" anchor="ctr"/>
          <a:lstStyle/>
          <a:p>
            <a:endParaRPr lang="en-US"/>
          </a:p>
        </p:txBody>
      </p:sp>
      <p:sp>
        <p:nvSpPr>
          <p:cNvPr id="41999" name="Oval 22"/>
          <p:cNvSpPr>
            <a:spLocks noChangeArrowheads="1"/>
          </p:cNvSpPr>
          <p:nvPr/>
        </p:nvSpPr>
        <p:spPr bwMode="auto">
          <a:xfrm>
            <a:off x="7777163" y="4772411"/>
            <a:ext cx="188912" cy="392113"/>
          </a:xfrm>
          <a:prstGeom prst="ellipse">
            <a:avLst/>
          </a:prstGeom>
          <a:noFill/>
          <a:ln w="38100">
            <a:solidFill>
              <a:srgbClr val="FF0303"/>
            </a:solidFill>
            <a:round/>
            <a:headEnd/>
            <a:tailEnd/>
          </a:ln>
        </p:spPr>
        <p:txBody>
          <a:bodyPr wrap="none" anchor="ctr"/>
          <a:lstStyle/>
          <a:p>
            <a:endParaRPr lang="en-US"/>
          </a:p>
        </p:txBody>
      </p:sp>
      <p:sp>
        <p:nvSpPr>
          <p:cNvPr id="42000" name="Oval 23"/>
          <p:cNvSpPr>
            <a:spLocks noChangeArrowheads="1"/>
          </p:cNvSpPr>
          <p:nvPr/>
        </p:nvSpPr>
        <p:spPr bwMode="auto">
          <a:xfrm>
            <a:off x="7777163" y="4207261"/>
            <a:ext cx="188912" cy="392113"/>
          </a:xfrm>
          <a:prstGeom prst="ellipse">
            <a:avLst/>
          </a:prstGeom>
          <a:noFill/>
          <a:ln w="38100">
            <a:solidFill>
              <a:srgbClr val="FF0303"/>
            </a:solidFill>
            <a:round/>
            <a:headEnd/>
            <a:tailEnd/>
          </a:ln>
        </p:spPr>
        <p:txBody>
          <a:bodyPr wrap="none" anchor="ctr"/>
          <a:lstStyle/>
          <a:p>
            <a:endParaRPr lang="en-US"/>
          </a:p>
        </p:txBody>
      </p:sp>
      <p:grpSp>
        <p:nvGrpSpPr>
          <p:cNvPr id="5" name="Group 24"/>
          <p:cNvGrpSpPr>
            <a:grpSpLocks/>
          </p:cNvGrpSpPr>
          <p:nvPr/>
        </p:nvGrpSpPr>
        <p:grpSpPr bwMode="auto">
          <a:xfrm>
            <a:off x="1184275" y="4219961"/>
            <a:ext cx="2616200" cy="1508125"/>
            <a:chOff x="1292" y="1909"/>
            <a:chExt cx="3901" cy="2163"/>
          </a:xfrm>
        </p:grpSpPr>
        <p:sp>
          <p:nvSpPr>
            <p:cNvPr id="42010" name="Freeform 25"/>
            <p:cNvSpPr>
              <a:spLocks/>
            </p:cNvSpPr>
            <p:nvPr/>
          </p:nvSpPr>
          <p:spPr bwMode="auto">
            <a:xfrm>
              <a:off x="1292" y="3678"/>
              <a:ext cx="3901" cy="394"/>
            </a:xfrm>
            <a:custGeom>
              <a:avLst/>
              <a:gdLst>
                <a:gd name="T0" fmla="*/ 0 w 3901"/>
                <a:gd name="T1" fmla="*/ 356 h 394"/>
                <a:gd name="T2" fmla="*/ 681 w 3901"/>
                <a:gd name="T3" fmla="*/ 265 h 394"/>
                <a:gd name="T4" fmla="*/ 1180 w 3901"/>
                <a:gd name="T5" fmla="*/ 356 h 394"/>
                <a:gd name="T6" fmla="*/ 1724 w 3901"/>
                <a:gd name="T7" fmla="*/ 38 h 394"/>
                <a:gd name="T8" fmla="*/ 2767 w 3901"/>
                <a:gd name="T9" fmla="*/ 129 h 394"/>
                <a:gd name="T10" fmla="*/ 3901 w 3901"/>
                <a:gd name="T11" fmla="*/ 220 h 394"/>
                <a:gd name="T12" fmla="*/ 0 60000 65536"/>
                <a:gd name="T13" fmla="*/ 0 60000 65536"/>
                <a:gd name="T14" fmla="*/ 0 60000 65536"/>
                <a:gd name="T15" fmla="*/ 0 60000 65536"/>
                <a:gd name="T16" fmla="*/ 0 60000 65536"/>
                <a:gd name="T17" fmla="*/ 0 60000 65536"/>
                <a:gd name="T18" fmla="*/ 0 w 3901"/>
                <a:gd name="T19" fmla="*/ 0 h 394"/>
                <a:gd name="T20" fmla="*/ 3901 w 3901"/>
                <a:gd name="T21" fmla="*/ 394 h 394"/>
              </a:gdLst>
              <a:ahLst/>
              <a:cxnLst>
                <a:cxn ang="T12">
                  <a:pos x="T0" y="T1"/>
                </a:cxn>
                <a:cxn ang="T13">
                  <a:pos x="T2" y="T3"/>
                </a:cxn>
                <a:cxn ang="T14">
                  <a:pos x="T4" y="T5"/>
                </a:cxn>
                <a:cxn ang="T15">
                  <a:pos x="T6" y="T7"/>
                </a:cxn>
                <a:cxn ang="T16">
                  <a:pos x="T8" y="T9"/>
                </a:cxn>
                <a:cxn ang="T17">
                  <a:pos x="T10" y="T11"/>
                </a:cxn>
              </a:cxnLst>
              <a:rect l="T18" t="T19" r="T20" b="T21"/>
              <a:pathLst>
                <a:path w="3901" h="394">
                  <a:moveTo>
                    <a:pt x="0" y="356"/>
                  </a:moveTo>
                  <a:cubicBezTo>
                    <a:pt x="242" y="310"/>
                    <a:pt x="484" y="265"/>
                    <a:pt x="681" y="265"/>
                  </a:cubicBezTo>
                  <a:cubicBezTo>
                    <a:pt x="878" y="265"/>
                    <a:pt x="1006" y="394"/>
                    <a:pt x="1180" y="356"/>
                  </a:cubicBezTo>
                  <a:cubicBezTo>
                    <a:pt x="1354" y="318"/>
                    <a:pt x="1460" y="76"/>
                    <a:pt x="1724" y="38"/>
                  </a:cubicBezTo>
                  <a:cubicBezTo>
                    <a:pt x="1988" y="0"/>
                    <a:pt x="2404" y="99"/>
                    <a:pt x="2767" y="129"/>
                  </a:cubicBezTo>
                  <a:cubicBezTo>
                    <a:pt x="3130" y="159"/>
                    <a:pt x="3515" y="189"/>
                    <a:pt x="3901" y="220"/>
                  </a:cubicBezTo>
                </a:path>
              </a:pathLst>
            </a:custGeom>
            <a:noFill/>
            <a:ln w="57150" cap="flat" cmpd="sng">
              <a:solidFill>
                <a:schemeClr val="hlink"/>
              </a:solidFill>
              <a:prstDash val="solid"/>
              <a:round/>
              <a:headEnd type="none" w="med" len="med"/>
              <a:tailEnd type="none" w="med" len="med"/>
            </a:ln>
          </p:spPr>
          <p:txBody>
            <a:bodyPr>
              <a:spAutoFit/>
            </a:bodyPr>
            <a:lstStyle/>
            <a:p>
              <a:endParaRPr lang="en-US"/>
            </a:p>
          </p:txBody>
        </p:sp>
        <p:sp>
          <p:nvSpPr>
            <p:cNvPr id="42011" name="Line 26"/>
            <p:cNvSpPr>
              <a:spLocks noChangeShapeType="1"/>
            </p:cNvSpPr>
            <p:nvPr/>
          </p:nvSpPr>
          <p:spPr bwMode="auto">
            <a:xfrm flipV="1">
              <a:off x="5193" y="1909"/>
              <a:ext cx="0" cy="1996"/>
            </a:xfrm>
            <a:prstGeom prst="line">
              <a:avLst/>
            </a:prstGeom>
            <a:noFill/>
            <a:ln w="57150">
              <a:solidFill>
                <a:schemeClr val="hlink"/>
              </a:solidFill>
              <a:round/>
              <a:headEnd/>
              <a:tailEnd/>
            </a:ln>
          </p:spPr>
          <p:txBody>
            <a:bodyPr>
              <a:spAutoFit/>
            </a:bodyPr>
            <a:lstStyle/>
            <a:p>
              <a:endParaRPr lang="en-US"/>
            </a:p>
          </p:txBody>
        </p:sp>
      </p:grpSp>
      <p:pic>
        <p:nvPicPr>
          <p:cNvPr id="42002" name="Picture 27" descr="camer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700088" y="4108836"/>
            <a:ext cx="635000" cy="682625"/>
          </a:xfrm>
          <a:prstGeom prst="rect">
            <a:avLst/>
          </a:prstGeom>
          <a:noFill/>
          <a:ln w="9525">
            <a:noFill/>
            <a:miter lim="800000"/>
            <a:headEnd/>
            <a:tailEnd/>
          </a:ln>
          <a:effectLst>
            <a:outerShdw blurRad="50800" dist="38100" dir="18900000" algn="bl" rotWithShape="0">
              <a:prstClr val="black">
                <a:alpha val="40000"/>
              </a:prstClr>
            </a:outerShdw>
          </a:effectLst>
        </p:spPr>
      </p:pic>
      <p:sp>
        <p:nvSpPr>
          <p:cNvPr id="42003" name="Line 28"/>
          <p:cNvSpPr>
            <a:spLocks noChangeShapeType="1"/>
          </p:cNvSpPr>
          <p:nvPr/>
        </p:nvSpPr>
        <p:spPr bwMode="auto">
          <a:xfrm flipH="1" flipV="1">
            <a:off x="1216025" y="4573974"/>
            <a:ext cx="1392238" cy="898525"/>
          </a:xfrm>
          <a:prstGeom prst="line">
            <a:avLst/>
          </a:prstGeom>
          <a:noFill/>
          <a:ln w="28575">
            <a:solidFill>
              <a:schemeClr val="folHlink"/>
            </a:solidFill>
            <a:round/>
            <a:headEnd type="triangle" w="med" len="med"/>
            <a:tailEnd/>
          </a:ln>
          <a:effectLst>
            <a:outerShdw blurRad="50800" dist="38100" dir="18900000" algn="bl" rotWithShape="0">
              <a:prstClr val="black">
                <a:alpha val="40000"/>
              </a:prstClr>
            </a:outerShdw>
          </a:effectLst>
        </p:spPr>
        <p:txBody>
          <a:bodyPr/>
          <a:lstStyle/>
          <a:p>
            <a:endParaRPr lang="en-US"/>
          </a:p>
        </p:txBody>
      </p:sp>
      <p:sp>
        <p:nvSpPr>
          <p:cNvPr id="42004" name="Oval 29"/>
          <p:cNvSpPr>
            <a:spLocks noChangeArrowheads="1"/>
          </p:cNvSpPr>
          <p:nvPr/>
        </p:nvSpPr>
        <p:spPr bwMode="auto">
          <a:xfrm>
            <a:off x="2351088" y="5353436"/>
            <a:ext cx="433387" cy="188913"/>
          </a:xfrm>
          <a:prstGeom prst="ellipse">
            <a:avLst/>
          </a:prstGeom>
          <a:noFill/>
          <a:ln w="38100">
            <a:solidFill>
              <a:srgbClr val="FF0303"/>
            </a:solidFill>
            <a:round/>
            <a:headEnd/>
            <a:tailEnd/>
          </a:ln>
        </p:spPr>
        <p:txBody>
          <a:bodyPr wrap="none" anchor="ctr"/>
          <a:lstStyle/>
          <a:p>
            <a:endParaRPr lang="en-US"/>
          </a:p>
        </p:txBody>
      </p:sp>
      <p:sp>
        <p:nvSpPr>
          <p:cNvPr id="474142" name="Text Box 30"/>
          <p:cNvSpPr txBox="1">
            <a:spLocks noChangeArrowheads="1"/>
          </p:cNvSpPr>
          <p:nvPr/>
        </p:nvSpPr>
        <p:spPr bwMode="auto">
          <a:xfrm>
            <a:off x="1331913" y="3689736"/>
            <a:ext cx="1863725" cy="431800"/>
          </a:xfrm>
          <a:prstGeom prst="rect">
            <a:avLst/>
          </a:prstGeom>
          <a:noFill/>
          <a:ln w="9525">
            <a:noFill/>
            <a:miter lim="800000"/>
            <a:headEnd/>
            <a:tailEnd/>
          </a:ln>
          <a:effectLst/>
        </p:spPr>
        <p:txBody>
          <a:bodyPr wrap="none">
            <a:spAutoFit/>
          </a:bodyPr>
          <a:lstStyle/>
          <a:p>
            <a:pPr>
              <a:defRPr/>
            </a:pPr>
            <a:r>
              <a:rPr lang="cs-CZ" sz="2200" dirty="0">
                <a:latin typeface="+mn-lt"/>
              </a:rPr>
              <a:t>přímé použití</a:t>
            </a:r>
          </a:p>
        </p:txBody>
      </p:sp>
      <p:sp>
        <p:nvSpPr>
          <p:cNvPr id="474143" name="Text Box 31"/>
          <p:cNvSpPr txBox="1">
            <a:spLocks noChangeArrowheads="1"/>
          </p:cNvSpPr>
          <p:nvPr/>
        </p:nvSpPr>
        <p:spPr bwMode="auto">
          <a:xfrm>
            <a:off x="5532438" y="3689736"/>
            <a:ext cx="2327275" cy="431800"/>
          </a:xfrm>
          <a:prstGeom prst="rect">
            <a:avLst/>
          </a:prstGeom>
          <a:noFill/>
          <a:ln w="9525">
            <a:noFill/>
            <a:miter lim="800000"/>
            <a:headEnd/>
            <a:tailEnd/>
          </a:ln>
          <a:effectLst/>
        </p:spPr>
        <p:txBody>
          <a:bodyPr wrap="none">
            <a:spAutoFit/>
          </a:bodyPr>
          <a:lstStyle/>
          <a:p>
            <a:pPr>
              <a:defRPr/>
            </a:pPr>
            <a:r>
              <a:rPr lang="en-US" sz="2200" b="1" dirty="0">
                <a:latin typeface="+mn-lt"/>
              </a:rPr>
              <a:t>final gathering</a:t>
            </a:r>
            <a:endParaRPr lang="cs-CZ" sz="2200" b="1" dirty="0">
              <a:latin typeface="+mn-lt"/>
            </a:endParaRPr>
          </a:p>
        </p:txBody>
      </p:sp>
      <p:sp>
        <p:nvSpPr>
          <p:cNvPr id="474144" name="Text Box 32"/>
          <p:cNvSpPr txBox="1">
            <a:spLocks noChangeArrowheads="1"/>
          </p:cNvSpPr>
          <p:nvPr/>
        </p:nvSpPr>
        <p:spPr bwMode="auto">
          <a:xfrm>
            <a:off x="5534025" y="4086611"/>
            <a:ext cx="2281238" cy="369888"/>
          </a:xfrm>
          <a:prstGeom prst="rect">
            <a:avLst/>
          </a:prstGeom>
          <a:solidFill>
            <a:schemeClr val="bg1"/>
          </a:solidFill>
          <a:ln w="9525">
            <a:noFill/>
            <a:miter lim="800000"/>
            <a:headEnd/>
            <a:tailEnd/>
          </a:ln>
          <a:effectLst/>
        </p:spPr>
        <p:txBody>
          <a:bodyPr wrap="none">
            <a:spAutoFit/>
          </a:bodyPr>
          <a:lstStyle/>
          <a:p>
            <a:pPr>
              <a:defRPr/>
            </a:pPr>
            <a:r>
              <a:rPr lang="en-US" dirty="0">
                <a:solidFill>
                  <a:schemeClr val="tx2"/>
                </a:solidFill>
                <a:latin typeface="+mn-lt"/>
              </a:rPr>
              <a:t>500 – 5000 </a:t>
            </a:r>
            <a:r>
              <a:rPr lang="cs-CZ" dirty="0">
                <a:solidFill>
                  <a:schemeClr val="tx2"/>
                </a:solidFill>
                <a:latin typeface="+mn-lt"/>
              </a:rPr>
              <a:t>paprsků</a:t>
            </a:r>
          </a:p>
        </p:txBody>
      </p:sp>
      <p:sp>
        <p:nvSpPr>
          <p:cNvPr id="34" name="Rectangle 33"/>
          <p:cNvSpPr/>
          <p:nvPr/>
        </p:nvSpPr>
        <p:spPr>
          <a:xfrm>
            <a:off x="539750" y="5728086"/>
            <a:ext cx="3527425" cy="707886"/>
          </a:xfrm>
          <a:prstGeom prst="rect">
            <a:avLst/>
          </a:prstGeom>
        </p:spPr>
        <p:txBody>
          <a:bodyPr>
            <a:spAutoFit/>
          </a:bodyPr>
          <a:lstStyle/>
          <a:p>
            <a:pPr>
              <a:defRPr/>
            </a:pPr>
            <a:r>
              <a:rPr lang="cs-CZ" sz="2000" dirty="0" smtClean="0">
                <a:latin typeface="+mn-lt"/>
              </a:rPr>
              <a:t>informace </a:t>
            </a:r>
            <a:r>
              <a:rPr lang="cs-CZ" sz="2000" dirty="0">
                <a:latin typeface="+mn-lt"/>
              </a:rPr>
              <a:t>v globální mapě příliš nepřesná</a:t>
            </a:r>
            <a:endParaRPr lang="en-US" sz="2000" dirty="0">
              <a:latin typeface="+mn-lt"/>
            </a:endParaRPr>
          </a:p>
        </p:txBody>
      </p:sp>
      <p:sp>
        <p:nvSpPr>
          <p:cNvPr id="35" name="Rectangle 34"/>
          <p:cNvSpPr/>
          <p:nvPr/>
        </p:nvSpPr>
        <p:spPr>
          <a:xfrm>
            <a:off x="5292725" y="5728086"/>
            <a:ext cx="3024188" cy="707886"/>
          </a:xfrm>
          <a:prstGeom prst="rect">
            <a:avLst/>
          </a:prstGeom>
        </p:spPr>
        <p:txBody>
          <a:bodyPr>
            <a:spAutoFit/>
          </a:bodyPr>
          <a:lstStyle/>
          <a:p>
            <a:pPr>
              <a:defRPr/>
            </a:pPr>
            <a:r>
              <a:rPr lang="cs-CZ" sz="2000" dirty="0">
                <a:latin typeface="+mn-lt"/>
              </a:rPr>
              <a:t>nepřesnost v globální mapě se „zprůměruje“</a:t>
            </a:r>
            <a:endParaRPr lang="en-US" sz="2000" dirty="0">
              <a:latin typeface="+mn-lt"/>
            </a:endParaRPr>
          </a:p>
        </p:txBody>
      </p:sp>
      <p:sp>
        <p:nvSpPr>
          <p:cNvPr id="37" name="Zástupný symbol pro zápatí 36"/>
          <p:cNvSpPr>
            <a:spLocks noGrp="1"/>
          </p:cNvSpPr>
          <p:nvPr>
            <p:ph type="ftr" sz="quarter" idx="11"/>
          </p:nvPr>
        </p:nvSpPr>
        <p:spPr/>
        <p:txBody>
          <a:bodyPr/>
          <a:lstStyle/>
          <a:p>
            <a:pPr>
              <a:defRPr/>
            </a:pPr>
            <a:r>
              <a:rPr lang="en-US" altLang="en-US" smtClean="0"/>
              <a:t>PG III (NPGR010) - J. Křivánek 2014</a:t>
            </a:r>
            <a:endParaRPr lang="en-US" alt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eaLnBrk="1" hangingPunct="1"/>
            <a:r>
              <a:rPr lang="cs-CZ" smtClean="0"/>
              <a:t>Proč nepotřebujeme final gathering pro kaustiky?</a:t>
            </a:r>
            <a:endParaRPr lang="en-US" smtClean="0"/>
          </a:p>
        </p:txBody>
      </p:sp>
      <p:sp>
        <p:nvSpPr>
          <p:cNvPr id="43011" name="Content Placeholder 2"/>
          <p:cNvSpPr>
            <a:spLocks noGrp="1"/>
          </p:cNvSpPr>
          <p:nvPr>
            <p:ph idx="1"/>
          </p:nvPr>
        </p:nvSpPr>
        <p:spPr/>
        <p:txBody>
          <a:bodyPr/>
          <a:lstStyle/>
          <a:p>
            <a:pPr eaLnBrk="1" hangingPunct="1"/>
            <a:r>
              <a:rPr lang="cs-CZ" dirty="0" smtClean="0"/>
              <a:t>Kaustiky = zaostření světla =&gt; dostatečná hustota fotonů</a:t>
            </a:r>
            <a:br>
              <a:rPr lang="cs-CZ" dirty="0" smtClean="0"/>
            </a:br>
            <a:r>
              <a:rPr lang="cs-CZ" dirty="0" smtClean="0"/>
              <a:t>(pozor, jde pouze o heuristiku – nemusí vždy platit)</a:t>
            </a:r>
          </a:p>
          <a:p>
            <a:pPr eaLnBrk="1" hangingPunct="1">
              <a:buFont typeface="Wingdings" pitchFamily="2" charset="2"/>
              <a:buNone/>
            </a:pPr>
            <a:endParaRPr lang="cs-CZ" dirty="0" smtClean="0"/>
          </a:p>
          <a:p>
            <a:pPr eaLnBrk="1" hangingPunct="1"/>
            <a:endParaRPr lang="cs-CZ" dirty="0" smtClean="0"/>
          </a:p>
        </p:txBody>
      </p:sp>
      <p:pic>
        <p:nvPicPr>
          <p:cNvPr id="43012" name="Picture 1"/>
          <p:cNvPicPr>
            <a:picLocks noChangeAspect="1" noChangeArrowheads="1"/>
          </p:cNvPicPr>
          <p:nvPr/>
        </p:nvPicPr>
        <p:blipFill>
          <a:blip r:embed="rId2" cstate="print"/>
          <a:srcRect/>
          <a:stretch>
            <a:fillRect/>
          </a:stretch>
        </p:blipFill>
        <p:spPr bwMode="auto">
          <a:xfrm>
            <a:off x="1979613" y="2541860"/>
            <a:ext cx="5524500" cy="4127500"/>
          </a:xfrm>
          <a:prstGeom prst="rect">
            <a:avLst/>
          </a:prstGeom>
          <a:noFill/>
          <a:ln w="9525">
            <a:noFill/>
            <a:miter lim="800000"/>
            <a:headEnd/>
            <a:tailEnd/>
          </a:ln>
        </p:spPr>
      </p:pic>
      <p:sp>
        <p:nvSpPr>
          <p:cNvPr id="6" name="Zástupný symbol pro zápatí 5"/>
          <p:cNvSpPr>
            <a:spLocks noGrp="1"/>
          </p:cNvSpPr>
          <p:nvPr>
            <p:ph type="ftr" sz="quarter" idx="11"/>
          </p:nvPr>
        </p:nvSpPr>
        <p:spPr/>
        <p:txBody>
          <a:bodyPr/>
          <a:lstStyle/>
          <a:p>
            <a:pPr>
              <a:defRPr/>
            </a:pPr>
            <a:r>
              <a:rPr lang="en-US" altLang="en-US" smtClean="0"/>
              <a:t>PG III (NPGR010) - J. Křivánek 2014</a:t>
            </a:r>
            <a:endParaRPr lang="en-US" alt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eaLnBrk="1" hangingPunct="1"/>
            <a:r>
              <a:rPr lang="cs-CZ" smtClean="0"/>
              <a:t>Možnosti urychlení final gatheringu</a:t>
            </a:r>
            <a:endParaRPr lang="en-US" smtClean="0"/>
          </a:p>
        </p:txBody>
      </p:sp>
      <p:sp>
        <p:nvSpPr>
          <p:cNvPr id="44035" name="Content Placeholder 2"/>
          <p:cNvSpPr>
            <a:spLocks noGrp="1"/>
          </p:cNvSpPr>
          <p:nvPr>
            <p:ph idx="1"/>
          </p:nvPr>
        </p:nvSpPr>
        <p:spPr/>
        <p:txBody>
          <a:bodyPr/>
          <a:lstStyle/>
          <a:p>
            <a:pPr marL="457200" indent="-457200" eaLnBrk="1" hangingPunct="1">
              <a:buFont typeface="Georgia" pitchFamily="18" charset="0"/>
              <a:buAutoNum type="arabicPeriod"/>
            </a:pPr>
            <a:r>
              <a:rPr lang="cs-CZ" b="1" dirty="0" err="1" smtClean="0"/>
              <a:t>Irradiance</a:t>
            </a:r>
            <a:r>
              <a:rPr lang="cs-CZ" b="1" dirty="0" smtClean="0"/>
              <a:t> </a:t>
            </a:r>
            <a:r>
              <a:rPr lang="cs-CZ" b="1" dirty="0" err="1" smtClean="0"/>
              <a:t>caching</a:t>
            </a:r>
            <a:r>
              <a:rPr lang="cs-CZ" dirty="0" smtClean="0"/>
              <a:t> (příště)</a:t>
            </a:r>
            <a:endParaRPr lang="en-US" dirty="0" smtClean="0"/>
          </a:p>
        </p:txBody>
      </p:sp>
      <p:pic>
        <p:nvPicPr>
          <p:cNvPr id="44036" name="Picture 23"/>
          <p:cNvPicPr>
            <a:picLocks noChangeAspect="1" noChangeArrowheads="1"/>
          </p:cNvPicPr>
          <p:nvPr/>
        </p:nvPicPr>
        <p:blipFill>
          <a:blip r:embed="rId2" cstate="print"/>
          <a:srcRect/>
          <a:stretch>
            <a:fillRect/>
          </a:stretch>
        </p:blipFill>
        <p:spPr bwMode="auto">
          <a:xfrm>
            <a:off x="3059113" y="2420938"/>
            <a:ext cx="3459162" cy="3459162"/>
          </a:xfrm>
          <a:prstGeom prst="rect">
            <a:avLst/>
          </a:prstGeom>
          <a:noFill/>
          <a:ln w="9525">
            <a:solidFill>
              <a:schemeClr val="tx1"/>
            </a:solidFill>
            <a:miter lim="800000"/>
            <a:headEnd/>
            <a:tailEnd/>
          </a:ln>
        </p:spPr>
      </p:pic>
      <p:sp>
        <p:nvSpPr>
          <p:cNvPr id="6" name="Zástupný symbol pro zápatí 5"/>
          <p:cNvSpPr>
            <a:spLocks noGrp="1"/>
          </p:cNvSpPr>
          <p:nvPr>
            <p:ph type="ftr" sz="quarter" idx="11"/>
          </p:nvPr>
        </p:nvSpPr>
        <p:spPr/>
        <p:txBody>
          <a:bodyPr/>
          <a:lstStyle/>
          <a:p>
            <a:pPr>
              <a:defRPr/>
            </a:pPr>
            <a:r>
              <a:rPr lang="en-US" altLang="en-US" smtClean="0"/>
              <a:t>PG III (NPGR010) - J. Křivánek 2014</a:t>
            </a:r>
            <a:endParaRPr lang="en-US" alt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cs-CZ" smtClean="0"/>
              <a:t>Možnosti urychlení final gatheringu</a:t>
            </a:r>
            <a:endParaRPr lang="en-US" smtClean="0"/>
          </a:p>
        </p:txBody>
      </p:sp>
      <p:sp>
        <p:nvSpPr>
          <p:cNvPr id="45059" name="Content Placeholder 2"/>
          <p:cNvSpPr>
            <a:spLocks noGrp="1"/>
          </p:cNvSpPr>
          <p:nvPr>
            <p:ph idx="1"/>
          </p:nvPr>
        </p:nvSpPr>
        <p:spPr/>
        <p:txBody>
          <a:bodyPr/>
          <a:lstStyle/>
          <a:p>
            <a:pPr marL="457200" indent="-457200" eaLnBrk="1" hangingPunct="1">
              <a:buFont typeface="Georgia" pitchFamily="18" charset="0"/>
              <a:buAutoNum type="arabicPeriod" startAt="2"/>
            </a:pPr>
            <a:r>
              <a:rPr lang="cs-CZ" b="1" dirty="0" err="1" smtClean="0"/>
              <a:t>Předvýpočet</a:t>
            </a:r>
            <a:r>
              <a:rPr lang="cs-CZ" b="1" dirty="0" smtClean="0"/>
              <a:t> radiance na pozici fotonů</a:t>
            </a:r>
          </a:p>
          <a:p>
            <a:pPr marL="784225" lvl="1" indent="-457200" eaLnBrk="1" hangingPunct="1"/>
            <a:r>
              <a:rPr lang="cs-CZ" dirty="0" smtClean="0"/>
              <a:t>Po rozmístění všech fotonů (fáze 1) se vybere podmnožina fotonů, na jejich pozicích se provede odhad radiance z fotonové mapy a výsledek se uloží do  separátního </a:t>
            </a:r>
            <a:r>
              <a:rPr lang="cs-CZ" dirty="0" err="1" smtClean="0"/>
              <a:t>kd</a:t>
            </a:r>
            <a:r>
              <a:rPr lang="cs-CZ" dirty="0" smtClean="0"/>
              <a:t>-stromu.</a:t>
            </a:r>
          </a:p>
          <a:p>
            <a:pPr marL="784225" lvl="1" indent="-457200" eaLnBrk="1" hangingPunct="1"/>
            <a:endParaRPr lang="cs-CZ" dirty="0" smtClean="0"/>
          </a:p>
          <a:p>
            <a:pPr marL="784225" lvl="1" indent="-457200" eaLnBrk="1" hangingPunct="1"/>
            <a:r>
              <a:rPr lang="cs-CZ" dirty="0" smtClean="0"/>
              <a:t>Při </a:t>
            </a:r>
            <a:r>
              <a:rPr lang="cs-CZ" dirty="0" err="1" smtClean="0"/>
              <a:t>renderingu</a:t>
            </a:r>
            <a:r>
              <a:rPr lang="cs-CZ" dirty="0" smtClean="0"/>
              <a:t> se pro sekundární paprsky z </a:t>
            </a:r>
            <a:r>
              <a:rPr lang="cs-CZ" dirty="0" err="1" smtClean="0"/>
              <a:t>final</a:t>
            </a:r>
            <a:r>
              <a:rPr lang="cs-CZ" dirty="0" smtClean="0"/>
              <a:t> </a:t>
            </a:r>
            <a:r>
              <a:rPr lang="cs-CZ" dirty="0" err="1" smtClean="0"/>
              <a:t>gatheringu</a:t>
            </a:r>
            <a:r>
              <a:rPr lang="cs-CZ" dirty="0" smtClean="0"/>
              <a:t> </a:t>
            </a:r>
            <a:r>
              <a:rPr lang="cs-CZ" b="1" dirty="0" smtClean="0"/>
              <a:t>nemusí provádět k-NN</a:t>
            </a:r>
            <a:r>
              <a:rPr lang="cs-CZ" dirty="0" smtClean="0"/>
              <a:t> dotaz do fotonové mapy =</a:t>
            </a:r>
            <a:r>
              <a:rPr lang="en-US" dirty="0" smtClean="0"/>
              <a:t>&gt;</a:t>
            </a:r>
            <a:r>
              <a:rPr lang="cs-CZ" dirty="0" smtClean="0"/>
              <a:t> stačí pouze najít jeden nejbližší záznam s </a:t>
            </a:r>
            <a:r>
              <a:rPr lang="cs-CZ" dirty="0" err="1" smtClean="0"/>
              <a:t>předpočítanou</a:t>
            </a:r>
            <a:r>
              <a:rPr lang="cs-CZ" dirty="0" smtClean="0"/>
              <a:t> radiancí</a:t>
            </a:r>
          </a:p>
          <a:p>
            <a:pPr marL="784225" lvl="1" indent="-457200" eaLnBrk="1" hangingPunct="1"/>
            <a:endParaRPr lang="cs-CZ" dirty="0" smtClean="0"/>
          </a:p>
          <a:p>
            <a:pPr marL="784225" lvl="1" indent="-457200" eaLnBrk="1" hangingPunct="1"/>
            <a:r>
              <a:rPr lang="cs-CZ" dirty="0" smtClean="0"/>
              <a:t>Funguje pouze pro dotaz do fotonové mapy na difúzní ploše </a:t>
            </a:r>
            <a:endParaRPr lang="en-US" dirty="0" smtClean="0"/>
          </a:p>
        </p:txBody>
      </p:sp>
      <p:sp>
        <p:nvSpPr>
          <p:cNvPr id="5" name="Zástupný symbol pro zápatí 4"/>
          <p:cNvSpPr>
            <a:spLocks noGrp="1"/>
          </p:cNvSpPr>
          <p:nvPr>
            <p:ph type="ftr" sz="quarter" idx="11"/>
          </p:nvPr>
        </p:nvSpPr>
        <p:spPr/>
        <p:txBody>
          <a:bodyPr/>
          <a:lstStyle/>
          <a:p>
            <a:pPr>
              <a:defRPr/>
            </a:pPr>
            <a:r>
              <a:rPr lang="en-US" altLang="en-US" smtClean="0"/>
              <a:t>PG III (NPGR010) - J. Křivánek 2014</a:t>
            </a:r>
            <a:endParaRPr lang="en-US" alt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cs-CZ" smtClean="0"/>
              <a:t>Výsledky</a:t>
            </a:r>
            <a:endParaRPr lang="en-US" smtClean="0"/>
          </a:p>
        </p:txBody>
      </p:sp>
      <p:sp>
        <p:nvSpPr>
          <p:cNvPr id="46083" name="Rectangle 3"/>
          <p:cNvSpPr>
            <a:spLocks noGrp="1" noChangeArrowheads="1"/>
          </p:cNvSpPr>
          <p:nvPr>
            <p:ph type="body" idx="1"/>
          </p:nvPr>
        </p:nvSpPr>
        <p:spPr/>
        <p:txBody>
          <a:bodyPr/>
          <a:lstStyle/>
          <a:p>
            <a:pPr eaLnBrk="1" hangingPunct="1"/>
            <a:endParaRPr lang="cs-CZ" smtClean="0"/>
          </a:p>
        </p:txBody>
      </p:sp>
      <p:pic>
        <p:nvPicPr>
          <p:cNvPr id="46084" name="Picture 4"/>
          <p:cNvPicPr>
            <a:picLocks noChangeAspect="1" noChangeArrowheads="1"/>
          </p:cNvPicPr>
          <p:nvPr/>
        </p:nvPicPr>
        <p:blipFill>
          <a:blip r:embed="rId2" cstate="print"/>
          <a:srcRect/>
          <a:stretch>
            <a:fillRect/>
          </a:stretch>
        </p:blipFill>
        <p:spPr bwMode="auto">
          <a:xfrm>
            <a:off x="468313" y="1990725"/>
            <a:ext cx="2735262" cy="2097088"/>
          </a:xfrm>
          <a:prstGeom prst="rect">
            <a:avLst/>
          </a:prstGeom>
          <a:noFill/>
          <a:ln w="9525">
            <a:noFill/>
            <a:miter lim="800000"/>
            <a:headEnd/>
            <a:tailEnd/>
          </a:ln>
        </p:spPr>
      </p:pic>
      <p:pic>
        <p:nvPicPr>
          <p:cNvPr id="46085" name="Picture 5"/>
          <p:cNvPicPr>
            <a:picLocks noChangeAspect="1" noChangeArrowheads="1"/>
          </p:cNvPicPr>
          <p:nvPr/>
        </p:nvPicPr>
        <p:blipFill>
          <a:blip r:embed="rId3" cstate="print"/>
          <a:srcRect/>
          <a:stretch>
            <a:fillRect/>
          </a:stretch>
        </p:blipFill>
        <p:spPr bwMode="auto">
          <a:xfrm>
            <a:off x="3348038" y="1989138"/>
            <a:ext cx="2724150" cy="2082800"/>
          </a:xfrm>
          <a:prstGeom prst="rect">
            <a:avLst/>
          </a:prstGeom>
          <a:noFill/>
          <a:ln w="9525">
            <a:noFill/>
            <a:miter lim="800000"/>
            <a:headEnd/>
            <a:tailEnd/>
          </a:ln>
        </p:spPr>
      </p:pic>
      <p:pic>
        <p:nvPicPr>
          <p:cNvPr id="46086" name="Picture 6"/>
          <p:cNvPicPr>
            <a:picLocks noChangeAspect="1" noChangeArrowheads="1"/>
          </p:cNvPicPr>
          <p:nvPr/>
        </p:nvPicPr>
        <p:blipFill>
          <a:blip r:embed="rId4" cstate="print"/>
          <a:srcRect/>
          <a:stretch>
            <a:fillRect/>
          </a:stretch>
        </p:blipFill>
        <p:spPr bwMode="auto">
          <a:xfrm>
            <a:off x="6156325" y="1990725"/>
            <a:ext cx="2736850" cy="2093913"/>
          </a:xfrm>
          <a:prstGeom prst="rect">
            <a:avLst/>
          </a:prstGeom>
          <a:noFill/>
          <a:ln w="9525">
            <a:noFill/>
            <a:miter lim="800000"/>
            <a:headEnd/>
            <a:tailEnd/>
          </a:ln>
        </p:spPr>
      </p:pic>
      <p:sp>
        <p:nvSpPr>
          <p:cNvPr id="355335" name="Text Box 7"/>
          <p:cNvSpPr txBox="1">
            <a:spLocks noChangeArrowheads="1"/>
          </p:cNvSpPr>
          <p:nvPr/>
        </p:nvSpPr>
        <p:spPr bwMode="auto">
          <a:xfrm>
            <a:off x="395288" y="4221163"/>
            <a:ext cx="2881312" cy="430212"/>
          </a:xfrm>
          <a:prstGeom prst="rect">
            <a:avLst/>
          </a:prstGeom>
          <a:noFill/>
          <a:ln w="9525">
            <a:noFill/>
            <a:miter lim="800000"/>
            <a:headEnd/>
            <a:tailEnd/>
          </a:ln>
          <a:effectLst/>
        </p:spPr>
        <p:txBody>
          <a:bodyPr>
            <a:spAutoFit/>
          </a:bodyPr>
          <a:lstStyle/>
          <a:p>
            <a:pPr>
              <a:defRPr/>
            </a:pPr>
            <a:r>
              <a:rPr lang="cs-CZ" sz="2200" dirty="0">
                <a:latin typeface="+mn-lt"/>
              </a:rPr>
              <a:t>přímé osvětlení (21</a:t>
            </a:r>
            <a:r>
              <a:rPr lang="en-US" sz="2200" dirty="0">
                <a:latin typeface="+mn-lt"/>
              </a:rPr>
              <a:t> </a:t>
            </a:r>
            <a:r>
              <a:rPr lang="cs-CZ" sz="2200" dirty="0">
                <a:latin typeface="+mn-lt"/>
              </a:rPr>
              <a:t>s)</a:t>
            </a:r>
            <a:endParaRPr lang="en-US" sz="2200" dirty="0">
              <a:latin typeface="+mn-lt"/>
            </a:endParaRPr>
          </a:p>
        </p:txBody>
      </p:sp>
      <p:sp>
        <p:nvSpPr>
          <p:cNvPr id="355336" name="Text Box 8"/>
          <p:cNvSpPr txBox="1">
            <a:spLocks noChangeArrowheads="1"/>
          </p:cNvSpPr>
          <p:nvPr/>
        </p:nvSpPr>
        <p:spPr bwMode="auto">
          <a:xfrm>
            <a:off x="3714750" y="4244975"/>
            <a:ext cx="2009775" cy="430213"/>
          </a:xfrm>
          <a:prstGeom prst="rect">
            <a:avLst/>
          </a:prstGeom>
          <a:noFill/>
          <a:ln w="9525">
            <a:noFill/>
            <a:miter lim="800000"/>
            <a:headEnd/>
            <a:tailEnd/>
          </a:ln>
          <a:effectLst/>
        </p:spPr>
        <p:txBody>
          <a:bodyPr wrap="none">
            <a:spAutoFit/>
          </a:bodyPr>
          <a:lstStyle/>
          <a:p>
            <a:pPr>
              <a:defRPr/>
            </a:pPr>
            <a:r>
              <a:rPr lang="cs-CZ" sz="2200" dirty="0">
                <a:latin typeface="+mn-lt"/>
              </a:rPr>
              <a:t>kaustiky (45 s)</a:t>
            </a:r>
            <a:endParaRPr lang="en-US" sz="2200" dirty="0">
              <a:latin typeface="+mn-lt"/>
            </a:endParaRPr>
          </a:p>
        </p:txBody>
      </p:sp>
      <p:sp>
        <p:nvSpPr>
          <p:cNvPr id="355337" name="Text Box 9"/>
          <p:cNvSpPr txBox="1">
            <a:spLocks noChangeArrowheads="1"/>
          </p:cNvSpPr>
          <p:nvPr/>
        </p:nvSpPr>
        <p:spPr bwMode="auto">
          <a:xfrm>
            <a:off x="6875463" y="4244975"/>
            <a:ext cx="1290637" cy="430213"/>
          </a:xfrm>
          <a:prstGeom prst="rect">
            <a:avLst/>
          </a:prstGeom>
          <a:noFill/>
          <a:ln w="9525">
            <a:noFill/>
            <a:miter lim="800000"/>
            <a:headEnd/>
            <a:tailEnd/>
          </a:ln>
          <a:effectLst/>
        </p:spPr>
        <p:txBody>
          <a:bodyPr wrap="none">
            <a:spAutoFit/>
          </a:bodyPr>
          <a:lstStyle/>
          <a:p>
            <a:pPr>
              <a:defRPr/>
            </a:pPr>
            <a:r>
              <a:rPr lang="cs-CZ" sz="2200" dirty="0">
                <a:latin typeface="+mn-lt"/>
              </a:rPr>
              <a:t>GI (66 s)</a:t>
            </a:r>
            <a:endParaRPr lang="en-US" sz="2200" dirty="0">
              <a:latin typeface="+mn-lt"/>
            </a:endParaRPr>
          </a:p>
        </p:txBody>
      </p:sp>
      <p:sp>
        <p:nvSpPr>
          <p:cNvPr id="355338" name="Text Box 10"/>
          <p:cNvSpPr txBox="1">
            <a:spLocks noChangeArrowheads="1"/>
          </p:cNvSpPr>
          <p:nvPr/>
        </p:nvSpPr>
        <p:spPr bwMode="auto">
          <a:xfrm>
            <a:off x="6670675" y="4799013"/>
            <a:ext cx="1862138" cy="646112"/>
          </a:xfrm>
          <a:prstGeom prst="rect">
            <a:avLst/>
          </a:prstGeom>
          <a:noFill/>
          <a:ln w="9525">
            <a:noFill/>
            <a:miter lim="800000"/>
            <a:headEnd/>
            <a:tailEnd/>
          </a:ln>
          <a:effectLst/>
        </p:spPr>
        <p:txBody>
          <a:bodyPr wrap="none">
            <a:spAutoFit/>
          </a:bodyPr>
          <a:lstStyle/>
          <a:p>
            <a:pPr>
              <a:defRPr/>
            </a:pPr>
            <a:r>
              <a:rPr lang="cs-CZ" dirty="0">
                <a:latin typeface="+mn-lt"/>
              </a:rPr>
              <a:t>200 000 fotonů </a:t>
            </a:r>
            <a:br>
              <a:rPr lang="cs-CZ" dirty="0">
                <a:latin typeface="+mn-lt"/>
              </a:rPr>
            </a:br>
            <a:r>
              <a:rPr lang="cs-CZ" dirty="0">
                <a:latin typeface="+mn-lt"/>
              </a:rPr>
              <a:t>v globální mapě</a:t>
            </a:r>
          </a:p>
        </p:txBody>
      </p:sp>
      <p:sp>
        <p:nvSpPr>
          <p:cNvPr id="355339" name="Text Box 11"/>
          <p:cNvSpPr txBox="1">
            <a:spLocks noChangeArrowheads="1"/>
          </p:cNvSpPr>
          <p:nvPr/>
        </p:nvSpPr>
        <p:spPr bwMode="auto">
          <a:xfrm>
            <a:off x="3859213" y="4799013"/>
            <a:ext cx="1720850" cy="646112"/>
          </a:xfrm>
          <a:prstGeom prst="rect">
            <a:avLst/>
          </a:prstGeom>
          <a:noFill/>
          <a:ln w="9525">
            <a:noFill/>
            <a:miter lim="800000"/>
            <a:headEnd/>
            <a:tailEnd/>
          </a:ln>
          <a:effectLst/>
        </p:spPr>
        <p:txBody>
          <a:bodyPr wrap="none">
            <a:spAutoFit/>
          </a:bodyPr>
          <a:lstStyle/>
          <a:p>
            <a:pPr>
              <a:defRPr/>
            </a:pPr>
            <a:r>
              <a:rPr lang="cs-CZ" dirty="0">
                <a:latin typeface="+mn-lt"/>
              </a:rPr>
              <a:t>50 000 fotonů </a:t>
            </a:r>
            <a:br>
              <a:rPr lang="cs-CZ" dirty="0">
                <a:latin typeface="+mn-lt"/>
              </a:rPr>
            </a:br>
            <a:r>
              <a:rPr lang="cs-CZ" dirty="0">
                <a:latin typeface="+mn-lt"/>
              </a:rPr>
              <a:t>v mapě kaustik</a:t>
            </a:r>
          </a:p>
        </p:txBody>
      </p:sp>
      <p:sp>
        <p:nvSpPr>
          <p:cNvPr id="355340" name="Text Box 12"/>
          <p:cNvSpPr txBox="1">
            <a:spLocks noChangeArrowheads="1"/>
          </p:cNvSpPr>
          <p:nvPr/>
        </p:nvSpPr>
        <p:spPr bwMode="auto">
          <a:xfrm>
            <a:off x="611188" y="4797425"/>
            <a:ext cx="184150" cy="366713"/>
          </a:xfrm>
          <a:prstGeom prst="rect">
            <a:avLst/>
          </a:prstGeom>
          <a:noFill/>
          <a:ln w="9525">
            <a:noFill/>
            <a:miter lim="800000"/>
            <a:headEnd/>
            <a:tailEnd/>
          </a:ln>
          <a:effectLst/>
        </p:spPr>
        <p:txBody>
          <a:bodyPr wrap="none">
            <a:spAutoFit/>
          </a:bodyPr>
          <a:lstStyle/>
          <a:p>
            <a:pPr>
              <a:defRPr/>
            </a:pPr>
            <a:endParaRPr lang="cs-CZ">
              <a:latin typeface="+mn-lt"/>
            </a:endParaRPr>
          </a:p>
        </p:txBody>
      </p:sp>
      <p:sp>
        <p:nvSpPr>
          <p:cNvPr id="14" name="Zástupný symbol pro zápatí 13"/>
          <p:cNvSpPr>
            <a:spLocks noGrp="1"/>
          </p:cNvSpPr>
          <p:nvPr>
            <p:ph type="ftr" sz="quarter" idx="11"/>
          </p:nvPr>
        </p:nvSpPr>
        <p:spPr/>
        <p:txBody>
          <a:bodyPr/>
          <a:lstStyle/>
          <a:p>
            <a:pPr>
              <a:defRPr/>
            </a:pPr>
            <a:r>
              <a:rPr lang="en-US" altLang="en-US" smtClean="0"/>
              <a:t>PG III (NPGR010) - J. Křivánek 2014</a:t>
            </a:r>
            <a:endParaRPr lang="en-US" alt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Nadpis 1"/>
          <p:cNvSpPr>
            <a:spLocks noGrp="1"/>
          </p:cNvSpPr>
          <p:nvPr>
            <p:ph type="title"/>
          </p:nvPr>
        </p:nvSpPr>
        <p:spPr/>
        <p:txBody>
          <a:bodyPr/>
          <a:lstStyle/>
          <a:p>
            <a:pPr eaLnBrk="1" hangingPunct="1"/>
            <a:r>
              <a:rPr lang="cs-CZ" smtClean="0"/>
              <a:t>V čem vynikají fotonové mapy?</a:t>
            </a:r>
            <a:endParaRPr lang="en-US" smtClean="0"/>
          </a:p>
        </p:txBody>
      </p:sp>
      <p:graphicFrame>
        <p:nvGraphicFramePr>
          <p:cNvPr id="6146" name="Object 5"/>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582661" name="Rovnice" r:id="rId3" imgW="114151" imgH="215619" progId="Equation.3">
                  <p:embed/>
                </p:oleObj>
              </mc:Choice>
              <mc:Fallback>
                <p:oleObj name="Rovnice" r:id="rId3" imgW="114151" imgH="215619" progId="Equation.3">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48" name="Zástupný symbol pro obsah 15"/>
          <p:cNvSpPr>
            <a:spLocks noGrp="1"/>
          </p:cNvSpPr>
          <p:nvPr>
            <p:ph idx="1"/>
          </p:nvPr>
        </p:nvSpPr>
        <p:spPr>
          <a:xfrm>
            <a:off x="457200" y="1600200"/>
            <a:ext cx="8229600" cy="4525963"/>
          </a:xfrm>
        </p:spPr>
        <p:txBody>
          <a:bodyPr/>
          <a:lstStyle/>
          <a:p>
            <a:pPr marL="571500" indent="-514350" eaLnBrk="1" hangingPunct="1"/>
            <a:r>
              <a:rPr lang="cs-CZ" dirty="0" smtClean="0"/>
              <a:t>Kaustiky </a:t>
            </a:r>
            <a:endParaRPr lang="en-US" dirty="0" smtClean="0"/>
          </a:p>
          <a:p>
            <a:pPr marL="571500" indent="-514350" eaLnBrk="1" hangingPunct="1"/>
            <a:r>
              <a:rPr lang="cs-CZ" b="1" dirty="0" smtClean="0"/>
              <a:t>SDS cesty </a:t>
            </a:r>
            <a:r>
              <a:rPr lang="cs-CZ" dirty="0" smtClean="0"/>
              <a:t>(světlo na dně bazénu)</a:t>
            </a:r>
            <a:endParaRPr lang="en-US" dirty="0" smtClean="0"/>
          </a:p>
          <a:p>
            <a:pPr marL="971550" lvl="1" indent="-514350" eaLnBrk="1" hangingPunct="1"/>
            <a:r>
              <a:rPr lang="cs-CZ" dirty="0" smtClean="0"/>
              <a:t>Klasické MC </a:t>
            </a:r>
            <a:r>
              <a:rPr lang="cs-CZ" dirty="0" err="1" smtClean="0"/>
              <a:t>algorimy</a:t>
            </a:r>
            <a:r>
              <a:rPr lang="cs-CZ" dirty="0" smtClean="0"/>
              <a:t> nefungují </a:t>
            </a:r>
            <a:r>
              <a:rPr lang="en-US" dirty="0" smtClean="0"/>
              <a:t>(path tracing, bidirectional path tracing, metropolis light transport)</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smtClean="0"/>
          </a:p>
        </p:txBody>
      </p:sp>
      <p:pic>
        <p:nvPicPr>
          <p:cNvPr id="6149" name="Obrázek 4" descr="lamps.jpg"/>
          <p:cNvPicPr>
            <a:picLocks noChangeAspect="1"/>
          </p:cNvPicPr>
          <p:nvPr/>
        </p:nvPicPr>
        <p:blipFill>
          <a:blip r:embed="rId5" cstate="print"/>
          <a:srcRect/>
          <a:stretch>
            <a:fillRect/>
          </a:stretch>
        </p:blipFill>
        <p:spPr bwMode="auto">
          <a:xfrm>
            <a:off x="1402904" y="3284538"/>
            <a:ext cx="6481464" cy="3180473"/>
          </a:xfrm>
          <a:prstGeom prst="rect">
            <a:avLst/>
          </a:prstGeom>
          <a:noFill/>
          <a:ln w="9525">
            <a:noFill/>
            <a:miter lim="800000"/>
            <a:headEnd/>
            <a:tailEnd/>
          </a:ln>
        </p:spPr>
      </p:pic>
      <p:sp>
        <p:nvSpPr>
          <p:cNvPr id="6150" name="TextovéPole 6"/>
          <p:cNvSpPr txBox="1">
            <a:spLocks noChangeArrowheads="1"/>
          </p:cNvSpPr>
          <p:nvPr/>
        </p:nvSpPr>
        <p:spPr bwMode="auto">
          <a:xfrm rot="16200000">
            <a:off x="7897813" y="4810125"/>
            <a:ext cx="2122488" cy="369887"/>
          </a:xfrm>
          <a:prstGeom prst="rect">
            <a:avLst/>
          </a:prstGeom>
          <a:noFill/>
          <a:ln w="9525">
            <a:noFill/>
            <a:miter lim="800000"/>
            <a:headEnd/>
            <a:tailEnd/>
          </a:ln>
        </p:spPr>
        <p:txBody>
          <a:bodyPr>
            <a:spAutoFit/>
          </a:bodyPr>
          <a:lstStyle/>
          <a:p>
            <a:pPr>
              <a:defRPr/>
            </a:pPr>
            <a:r>
              <a:rPr lang="en-US" dirty="0">
                <a:latin typeface="+mn-lt"/>
              </a:rPr>
              <a:t>© Hachisuka et al.</a:t>
            </a:r>
          </a:p>
        </p:txBody>
      </p:sp>
      <p:sp>
        <p:nvSpPr>
          <p:cNvPr id="8" name="Zástupný symbol pro zápatí 7"/>
          <p:cNvSpPr>
            <a:spLocks noGrp="1"/>
          </p:cNvSpPr>
          <p:nvPr>
            <p:ph type="ftr" sz="quarter" idx="11"/>
          </p:nvPr>
        </p:nvSpPr>
        <p:spPr/>
        <p:txBody>
          <a:bodyPr/>
          <a:lstStyle/>
          <a:p>
            <a:pPr>
              <a:defRPr/>
            </a:pPr>
            <a:r>
              <a:rPr lang="en-US" altLang="en-US" smtClean="0"/>
              <a:t>PG III (NPGR010) - J. Křivánek 2014</a:t>
            </a:r>
            <a:endParaRPr lang="en-US" alt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Obrázek 8" descr="cornellpool.jpg"/>
          <p:cNvPicPr>
            <a:picLocks noChangeAspect="1"/>
          </p:cNvPicPr>
          <p:nvPr/>
        </p:nvPicPr>
        <p:blipFill>
          <a:blip r:embed="rId3" cstate="print"/>
          <a:srcRect/>
          <a:stretch>
            <a:fillRect/>
          </a:stretch>
        </p:blipFill>
        <p:spPr bwMode="auto">
          <a:xfrm>
            <a:off x="0" y="1357313"/>
            <a:ext cx="4718050" cy="3584575"/>
          </a:xfrm>
          <a:prstGeom prst="rect">
            <a:avLst/>
          </a:prstGeom>
          <a:noFill/>
          <a:ln w="9525">
            <a:noFill/>
            <a:miter lim="800000"/>
            <a:headEnd/>
            <a:tailEnd/>
          </a:ln>
        </p:spPr>
      </p:pic>
      <p:sp>
        <p:nvSpPr>
          <p:cNvPr id="7172" name="Nadpis 1"/>
          <p:cNvSpPr>
            <a:spLocks noGrp="1"/>
          </p:cNvSpPr>
          <p:nvPr>
            <p:ph type="title"/>
          </p:nvPr>
        </p:nvSpPr>
        <p:spPr/>
        <p:txBody>
          <a:bodyPr/>
          <a:lstStyle/>
          <a:p>
            <a:pPr eaLnBrk="1" hangingPunct="1"/>
            <a:r>
              <a:rPr lang="en-US" smtClean="0"/>
              <a:t>SDS</a:t>
            </a:r>
            <a:r>
              <a:rPr lang="cs-CZ" smtClean="0"/>
              <a:t> cesty – dno bazénu</a:t>
            </a:r>
            <a:endParaRPr lang="en-US" smtClean="0"/>
          </a:p>
        </p:txBody>
      </p:sp>
      <p:graphicFrame>
        <p:nvGraphicFramePr>
          <p:cNvPr id="7170" name="Object 5"/>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583685" name="Rovnice" r:id="rId4" imgW="114151" imgH="215619" progId="Equation.3">
                  <p:embed/>
                </p:oleObj>
              </mc:Choice>
              <mc:Fallback>
                <p:oleObj name="Rovnice" r:id="rId4" imgW="114151" imgH="215619" progId="Equation.3">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173" name="Zástupný symbol pro obsah 5" descr="photonmapping_renderBitch7.jpg"/>
          <p:cNvPicPr>
            <a:picLocks noGrp="1" noChangeAspect="1"/>
          </p:cNvPicPr>
          <p:nvPr>
            <p:ph idx="1"/>
          </p:nvPr>
        </p:nvPicPr>
        <p:blipFill>
          <a:blip r:embed="rId6" cstate="print"/>
          <a:srcRect/>
          <a:stretch>
            <a:fillRect/>
          </a:stretch>
        </p:blipFill>
        <p:spPr>
          <a:xfrm>
            <a:off x="4286250" y="2786063"/>
            <a:ext cx="4572000" cy="3429000"/>
          </a:xfrm>
        </p:spPr>
      </p:pic>
      <p:sp>
        <p:nvSpPr>
          <p:cNvPr id="7174" name="TextovéPole 6"/>
          <p:cNvSpPr txBox="1">
            <a:spLocks noChangeArrowheads="1"/>
          </p:cNvSpPr>
          <p:nvPr/>
        </p:nvSpPr>
        <p:spPr bwMode="auto">
          <a:xfrm>
            <a:off x="6931025" y="6215063"/>
            <a:ext cx="2112963" cy="369887"/>
          </a:xfrm>
          <a:prstGeom prst="rect">
            <a:avLst/>
          </a:prstGeom>
          <a:noFill/>
          <a:ln w="9525">
            <a:noFill/>
            <a:miter lim="800000"/>
            <a:headEnd/>
            <a:tailEnd/>
          </a:ln>
        </p:spPr>
        <p:txBody>
          <a:bodyPr wrap="none">
            <a:spAutoFit/>
          </a:bodyPr>
          <a:lstStyle/>
          <a:p>
            <a:pPr>
              <a:defRPr/>
            </a:pPr>
            <a:r>
              <a:rPr lang="en-US" dirty="0">
                <a:latin typeface="+mn-lt"/>
              </a:rPr>
              <a:t>© </a:t>
            </a:r>
            <a:r>
              <a:rPr lang="cs-CZ" dirty="0">
                <a:latin typeface="+mn-lt"/>
              </a:rPr>
              <a:t>Wojciech Jarosz</a:t>
            </a:r>
            <a:endParaRPr lang="en-US" dirty="0">
              <a:latin typeface="+mn-lt"/>
            </a:endParaRPr>
          </a:p>
        </p:txBody>
      </p:sp>
      <p:sp>
        <p:nvSpPr>
          <p:cNvPr id="7176" name="TextovéPole 10"/>
          <p:cNvSpPr txBox="1">
            <a:spLocks noChangeArrowheads="1"/>
          </p:cNvSpPr>
          <p:nvPr/>
        </p:nvSpPr>
        <p:spPr bwMode="auto">
          <a:xfrm>
            <a:off x="214313" y="4929188"/>
            <a:ext cx="1712912" cy="646112"/>
          </a:xfrm>
          <a:prstGeom prst="rect">
            <a:avLst/>
          </a:prstGeom>
          <a:noFill/>
          <a:ln w="9525">
            <a:noFill/>
            <a:miter lim="800000"/>
            <a:headEnd/>
            <a:tailEnd/>
          </a:ln>
        </p:spPr>
        <p:txBody>
          <a:bodyPr wrap="none">
            <a:spAutoFit/>
          </a:bodyPr>
          <a:lstStyle/>
          <a:p>
            <a:pPr>
              <a:defRPr/>
            </a:pPr>
            <a:r>
              <a:rPr lang="en-US" dirty="0">
                <a:latin typeface="+mn-lt"/>
              </a:rPr>
              <a:t>© </a:t>
            </a:r>
            <a:r>
              <a:rPr lang="en-US" dirty="0" err="1">
                <a:latin typeface="+mn-lt"/>
              </a:rPr>
              <a:t>H.W.Jensen</a:t>
            </a:r>
            <a:endParaRPr lang="en-GB" dirty="0">
              <a:latin typeface="+mn-lt"/>
            </a:endParaRPr>
          </a:p>
          <a:p>
            <a:pPr>
              <a:defRPr/>
            </a:pPr>
            <a:endParaRPr lang="en-US" dirty="0">
              <a:latin typeface="+mn-lt"/>
            </a:endParaRPr>
          </a:p>
        </p:txBody>
      </p:sp>
      <p:sp>
        <p:nvSpPr>
          <p:cNvPr id="9" name="Zástupný symbol pro zápatí 8"/>
          <p:cNvSpPr>
            <a:spLocks noGrp="1"/>
          </p:cNvSpPr>
          <p:nvPr>
            <p:ph type="ftr" sz="quarter" idx="11"/>
          </p:nvPr>
        </p:nvSpPr>
        <p:spPr/>
        <p:txBody>
          <a:bodyPr/>
          <a:lstStyle/>
          <a:p>
            <a:pPr>
              <a:defRPr/>
            </a:pPr>
            <a:r>
              <a:rPr lang="en-US" altLang="en-US" smtClean="0"/>
              <a:t>PG III (NPGR010) - J. Křivánek 2014</a:t>
            </a:r>
            <a:endParaRPr lang="en-US" alt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cs-CZ" smtClean="0"/>
              <a:t>Lze rozšířit na přenos světla v médiu</a:t>
            </a:r>
            <a:endParaRPr lang="en-US" smtClean="0"/>
          </a:p>
        </p:txBody>
      </p:sp>
      <p:sp>
        <p:nvSpPr>
          <p:cNvPr id="47107" name="Rectangle 3"/>
          <p:cNvSpPr>
            <a:spLocks noGrp="1" noChangeArrowheads="1"/>
          </p:cNvSpPr>
          <p:nvPr>
            <p:ph type="body" idx="1"/>
          </p:nvPr>
        </p:nvSpPr>
        <p:spPr/>
        <p:txBody>
          <a:bodyPr/>
          <a:lstStyle/>
          <a:p>
            <a:pPr eaLnBrk="1" hangingPunct="1"/>
            <a:endParaRPr lang="cs-CZ" smtClean="0"/>
          </a:p>
        </p:txBody>
      </p:sp>
      <p:pic>
        <p:nvPicPr>
          <p:cNvPr id="47108" name="Picture 4"/>
          <p:cNvPicPr>
            <a:picLocks noChangeAspect="1" noChangeArrowheads="1"/>
          </p:cNvPicPr>
          <p:nvPr/>
        </p:nvPicPr>
        <p:blipFill>
          <a:blip r:embed="rId2" cstate="print"/>
          <a:srcRect/>
          <a:stretch>
            <a:fillRect/>
          </a:stretch>
        </p:blipFill>
        <p:spPr bwMode="auto">
          <a:xfrm>
            <a:off x="468313" y="1557338"/>
            <a:ext cx="3816350" cy="3651250"/>
          </a:xfrm>
          <a:prstGeom prst="rect">
            <a:avLst/>
          </a:prstGeom>
          <a:noFill/>
          <a:ln w="9525">
            <a:noFill/>
            <a:miter lim="800000"/>
            <a:headEnd/>
            <a:tailEnd/>
          </a:ln>
        </p:spPr>
      </p:pic>
      <p:pic>
        <p:nvPicPr>
          <p:cNvPr id="47109" name="Picture 5"/>
          <p:cNvPicPr>
            <a:picLocks noChangeAspect="1" noChangeArrowheads="1"/>
          </p:cNvPicPr>
          <p:nvPr/>
        </p:nvPicPr>
        <p:blipFill>
          <a:blip r:embed="rId3" cstate="print"/>
          <a:srcRect/>
          <a:stretch>
            <a:fillRect/>
          </a:stretch>
        </p:blipFill>
        <p:spPr bwMode="auto">
          <a:xfrm>
            <a:off x="4500563" y="1557338"/>
            <a:ext cx="4319587" cy="3629025"/>
          </a:xfrm>
          <a:prstGeom prst="rect">
            <a:avLst/>
          </a:prstGeom>
          <a:noFill/>
          <a:ln w="9525">
            <a:noFill/>
            <a:miter lim="800000"/>
            <a:headEnd/>
            <a:tailEnd/>
          </a:ln>
        </p:spPr>
      </p:pic>
      <p:pic>
        <p:nvPicPr>
          <p:cNvPr id="47110" name="Picture 6"/>
          <p:cNvPicPr>
            <a:picLocks noChangeAspect="1" noChangeArrowheads="1"/>
          </p:cNvPicPr>
          <p:nvPr/>
        </p:nvPicPr>
        <p:blipFill>
          <a:blip r:embed="rId4" cstate="print"/>
          <a:srcRect/>
          <a:stretch>
            <a:fillRect/>
          </a:stretch>
        </p:blipFill>
        <p:spPr bwMode="auto">
          <a:xfrm>
            <a:off x="2843213" y="3356992"/>
            <a:ext cx="3230562" cy="3089275"/>
          </a:xfrm>
          <a:prstGeom prst="rect">
            <a:avLst/>
          </a:prstGeom>
          <a:noFill/>
          <a:ln w="9525">
            <a:noFill/>
            <a:miter lim="800000"/>
            <a:headEnd/>
            <a:tailEnd/>
          </a:ln>
        </p:spPr>
      </p:pic>
      <p:sp>
        <p:nvSpPr>
          <p:cNvPr id="36871" name="Text Box 7"/>
          <p:cNvSpPr txBox="1">
            <a:spLocks noChangeArrowheads="1"/>
          </p:cNvSpPr>
          <p:nvPr/>
        </p:nvSpPr>
        <p:spPr bwMode="auto">
          <a:xfrm>
            <a:off x="6135688" y="5326063"/>
            <a:ext cx="2349500" cy="369887"/>
          </a:xfrm>
          <a:prstGeom prst="rect">
            <a:avLst/>
          </a:prstGeom>
          <a:noFill/>
          <a:ln w="9525">
            <a:noFill/>
            <a:miter lim="800000"/>
            <a:headEnd/>
            <a:tailEnd/>
          </a:ln>
        </p:spPr>
        <p:txBody>
          <a:bodyPr wrap="none">
            <a:spAutoFit/>
          </a:bodyPr>
          <a:lstStyle/>
          <a:p>
            <a:pPr>
              <a:defRPr/>
            </a:pPr>
            <a:r>
              <a:rPr lang="cs-CZ" dirty="0">
                <a:latin typeface="+mn-lt"/>
              </a:rPr>
              <a:t>Henrik Wann Jensen</a:t>
            </a:r>
            <a:endParaRPr lang="en-US" dirty="0">
              <a:latin typeface="+mn-lt"/>
            </a:endParaRPr>
          </a:p>
        </p:txBody>
      </p:sp>
      <p:sp>
        <p:nvSpPr>
          <p:cNvPr id="9" name="Zástupný symbol pro zápatí 8"/>
          <p:cNvSpPr>
            <a:spLocks noGrp="1"/>
          </p:cNvSpPr>
          <p:nvPr>
            <p:ph type="ftr" sz="quarter" idx="11"/>
          </p:nvPr>
        </p:nvSpPr>
        <p:spPr/>
        <p:txBody>
          <a:bodyPr/>
          <a:lstStyle/>
          <a:p>
            <a:pPr>
              <a:defRPr/>
            </a:pPr>
            <a:r>
              <a:rPr lang="en-US" altLang="en-US" smtClean="0"/>
              <a:t>PG III (NPGR010) - J. Křivánek 2014</a:t>
            </a:r>
            <a:endParaRPr lang="en-US" alt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Photon mapping</a:t>
            </a:r>
            <a:r>
              <a:rPr lang="en-US" dirty="0" smtClean="0"/>
              <a:t> (Density estimation)</a:t>
            </a:r>
            <a:endParaRPr lang="cs-CZ"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Many fwd walks + store particles (“photon map”)</a:t>
            </a:r>
            <a:endParaRPr lang="cs-CZ" dirty="0" smtClean="0"/>
          </a:p>
          <a:p>
            <a:pPr marL="514350" indent="-514350">
              <a:buFont typeface="+mj-lt"/>
              <a:buAutoNum type="arabicPeriod"/>
            </a:pPr>
            <a:r>
              <a:rPr lang="en-US" dirty="0" smtClean="0"/>
              <a:t>Radiance estimate: (Kernel) </a:t>
            </a:r>
            <a:r>
              <a:rPr lang="en-US" b="1" dirty="0" smtClean="0"/>
              <a:t>density estimation</a:t>
            </a:r>
            <a:endParaRPr lang="en-US" dirty="0"/>
          </a:p>
        </p:txBody>
      </p:sp>
      <p:sp>
        <p:nvSpPr>
          <p:cNvPr id="12" name="Sun 41"/>
          <p:cNvSpPr/>
          <p:nvPr/>
        </p:nvSpPr>
        <p:spPr>
          <a:xfrm rot="1134788">
            <a:off x="6747076" y="2651751"/>
            <a:ext cx="642942" cy="642943"/>
          </a:xfrm>
          <a:prstGeom prst="sun">
            <a:avLst/>
          </a:prstGeom>
          <a:solidFill>
            <a:srgbClr val="FFCC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4" name="Group 64"/>
          <p:cNvGrpSpPr/>
          <p:nvPr/>
        </p:nvGrpSpPr>
        <p:grpSpPr>
          <a:xfrm>
            <a:off x="1575815" y="2967013"/>
            <a:ext cx="410270" cy="298379"/>
            <a:chOff x="3192789" y="1005143"/>
            <a:chExt cx="785815" cy="571503"/>
          </a:xfrm>
        </p:grpSpPr>
        <p:sp>
          <p:nvSpPr>
            <p:cNvPr id="17" name="Isosceles Triangle 65"/>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8" name="Rectangle 66"/>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640003" name="AutoShape 3"/>
          <p:cNvSpPr>
            <a:spLocks noChangeAspect="1" noChangeArrowheads="1" noTextEdit="1"/>
          </p:cNvSpPr>
          <p:nvPr/>
        </p:nvSpPr>
        <p:spPr bwMode="auto">
          <a:xfrm>
            <a:off x="2195736" y="2996957"/>
            <a:ext cx="3886200" cy="1730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cs-CZ"/>
          </a:p>
        </p:txBody>
      </p:sp>
      <p:sp>
        <p:nvSpPr>
          <p:cNvPr id="640005" name="Freeform 5"/>
          <p:cNvSpPr>
            <a:spLocks/>
          </p:cNvSpPr>
          <p:nvPr/>
        </p:nvSpPr>
        <p:spPr bwMode="auto">
          <a:xfrm>
            <a:off x="2655274" y="4195561"/>
            <a:ext cx="3464232" cy="1065167"/>
          </a:xfrm>
          <a:custGeom>
            <a:avLst/>
            <a:gdLst/>
            <a:ahLst/>
            <a:cxnLst>
              <a:cxn ang="0">
                <a:pos x="172" y="20"/>
              </a:cxn>
              <a:cxn ang="0">
                <a:pos x="150" y="42"/>
              </a:cxn>
              <a:cxn ang="0">
                <a:pos x="106" y="52"/>
              </a:cxn>
              <a:cxn ang="0">
                <a:pos x="72" y="52"/>
              </a:cxn>
              <a:cxn ang="0">
                <a:pos x="26" y="38"/>
              </a:cxn>
              <a:cxn ang="0">
                <a:pos x="2" y="10"/>
              </a:cxn>
              <a:cxn ang="0">
                <a:pos x="1418" y="436"/>
              </a:cxn>
              <a:cxn ang="0">
                <a:pos x="1416" y="12"/>
              </a:cxn>
              <a:cxn ang="0">
                <a:pos x="1390" y="38"/>
              </a:cxn>
              <a:cxn ang="0">
                <a:pos x="1342" y="52"/>
              </a:cxn>
              <a:cxn ang="0">
                <a:pos x="1294" y="52"/>
              </a:cxn>
              <a:cxn ang="0">
                <a:pos x="1268" y="42"/>
              </a:cxn>
              <a:cxn ang="0">
                <a:pos x="1260" y="18"/>
              </a:cxn>
              <a:cxn ang="0">
                <a:pos x="1256" y="28"/>
              </a:cxn>
              <a:cxn ang="0">
                <a:pos x="1224" y="52"/>
              </a:cxn>
              <a:cxn ang="0">
                <a:pos x="1170" y="64"/>
              </a:cxn>
              <a:cxn ang="0">
                <a:pos x="1134" y="64"/>
              </a:cxn>
              <a:cxn ang="0">
                <a:pos x="1088" y="54"/>
              </a:cxn>
              <a:cxn ang="0">
                <a:pos x="1064" y="32"/>
              </a:cxn>
              <a:cxn ang="0">
                <a:pos x="1060" y="32"/>
              </a:cxn>
              <a:cxn ang="0">
                <a:pos x="1036" y="48"/>
              </a:cxn>
              <a:cxn ang="0">
                <a:pos x="972" y="52"/>
              </a:cxn>
              <a:cxn ang="0">
                <a:pos x="924" y="50"/>
              </a:cxn>
              <a:cxn ang="0">
                <a:pos x="896" y="36"/>
              </a:cxn>
              <a:cxn ang="0">
                <a:pos x="890" y="18"/>
              </a:cxn>
              <a:cxn ang="0">
                <a:pos x="878" y="40"/>
              </a:cxn>
              <a:cxn ang="0">
                <a:pos x="842" y="48"/>
              </a:cxn>
              <a:cxn ang="0">
                <a:pos x="776" y="48"/>
              </a:cxn>
              <a:cxn ang="0">
                <a:pos x="744" y="38"/>
              </a:cxn>
              <a:cxn ang="0">
                <a:pos x="732" y="14"/>
              </a:cxn>
              <a:cxn ang="0">
                <a:pos x="730" y="24"/>
              </a:cxn>
              <a:cxn ang="0">
                <a:pos x="694" y="44"/>
              </a:cxn>
              <a:cxn ang="0">
                <a:pos x="618" y="52"/>
              </a:cxn>
              <a:cxn ang="0">
                <a:pos x="584" y="50"/>
              </a:cxn>
              <a:cxn ang="0">
                <a:pos x="540" y="36"/>
              </a:cxn>
              <a:cxn ang="0">
                <a:pos x="522" y="10"/>
              </a:cxn>
              <a:cxn ang="0">
                <a:pos x="516" y="30"/>
              </a:cxn>
              <a:cxn ang="0">
                <a:pos x="488" y="48"/>
              </a:cxn>
              <a:cxn ang="0">
                <a:pos x="442" y="52"/>
              </a:cxn>
              <a:cxn ang="0">
                <a:pos x="408" y="50"/>
              </a:cxn>
              <a:cxn ang="0">
                <a:pos x="366" y="34"/>
              </a:cxn>
              <a:cxn ang="0">
                <a:pos x="350" y="6"/>
              </a:cxn>
              <a:cxn ang="0">
                <a:pos x="344" y="26"/>
              </a:cxn>
              <a:cxn ang="0">
                <a:pos x="314" y="46"/>
              </a:cxn>
              <a:cxn ang="0">
                <a:pos x="266" y="52"/>
              </a:cxn>
              <a:cxn ang="0">
                <a:pos x="230" y="50"/>
              </a:cxn>
              <a:cxn ang="0">
                <a:pos x="190" y="36"/>
              </a:cxn>
              <a:cxn ang="0">
                <a:pos x="174" y="10"/>
              </a:cxn>
            </a:cxnLst>
            <a:rect l="0" t="0" r="r" b="b"/>
            <a:pathLst>
              <a:path w="1418" h="436">
                <a:moveTo>
                  <a:pt x="174" y="10"/>
                </a:moveTo>
                <a:lnTo>
                  <a:pt x="174" y="10"/>
                </a:lnTo>
                <a:lnTo>
                  <a:pt x="172" y="20"/>
                </a:lnTo>
                <a:lnTo>
                  <a:pt x="168" y="30"/>
                </a:lnTo>
                <a:lnTo>
                  <a:pt x="160" y="36"/>
                </a:lnTo>
                <a:lnTo>
                  <a:pt x="150" y="42"/>
                </a:lnTo>
                <a:lnTo>
                  <a:pt x="138" y="48"/>
                </a:lnTo>
                <a:lnTo>
                  <a:pt x="124" y="50"/>
                </a:lnTo>
                <a:lnTo>
                  <a:pt x="106" y="52"/>
                </a:lnTo>
                <a:lnTo>
                  <a:pt x="90" y="52"/>
                </a:lnTo>
                <a:lnTo>
                  <a:pt x="90" y="52"/>
                </a:lnTo>
                <a:lnTo>
                  <a:pt x="72" y="52"/>
                </a:lnTo>
                <a:lnTo>
                  <a:pt x="54" y="48"/>
                </a:lnTo>
                <a:lnTo>
                  <a:pt x="40" y="44"/>
                </a:lnTo>
                <a:lnTo>
                  <a:pt x="26" y="38"/>
                </a:lnTo>
                <a:lnTo>
                  <a:pt x="16" y="30"/>
                </a:lnTo>
                <a:lnTo>
                  <a:pt x="8" y="20"/>
                </a:lnTo>
                <a:lnTo>
                  <a:pt x="2" y="10"/>
                </a:lnTo>
                <a:lnTo>
                  <a:pt x="0" y="0"/>
                </a:lnTo>
                <a:lnTo>
                  <a:pt x="0" y="436"/>
                </a:lnTo>
                <a:lnTo>
                  <a:pt x="1418" y="436"/>
                </a:lnTo>
                <a:lnTo>
                  <a:pt x="1418" y="0"/>
                </a:lnTo>
                <a:lnTo>
                  <a:pt x="1418" y="0"/>
                </a:lnTo>
                <a:lnTo>
                  <a:pt x="1416" y="12"/>
                </a:lnTo>
                <a:lnTo>
                  <a:pt x="1410" y="22"/>
                </a:lnTo>
                <a:lnTo>
                  <a:pt x="1402" y="30"/>
                </a:lnTo>
                <a:lnTo>
                  <a:pt x="1390" y="38"/>
                </a:lnTo>
                <a:lnTo>
                  <a:pt x="1376" y="44"/>
                </a:lnTo>
                <a:lnTo>
                  <a:pt x="1360" y="48"/>
                </a:lnTo>
                <a:lnTo>
                  <a:pt x="1342" y="52"/>
                </a:lnTo>
                <a:lnTo>
                  <a:pt x="1324" y="52"/>
                </a:lnTo>
                <a:lnTo>
                  <a:pt x="1324" y="52"/>
                </a:lnTo>
                <a:lnTo>
                  <a:pt x="1294" y="52"/>
                </a:lnTo>
                <a:lnTo>
                  <a:pt x="1282" y="50"/>
                </a:lnTo>
                <a:lnTo>
                  <a:pt x="1274" y="46"/>
                </a:lnTo>
                <a:lnTo>
                  <a:pt x="1268" y="42"/>
                </a:lnTo>
                <a:lnTo>
                  <a:pt x="1262" y="36"/>
                </a:lnTo>
                <a:lnTo>
                  <a:pt x="1260" y="28"/>
                </a:lnTo>
                <a:lnTo>
                  <a:pt x="1260" y="18"/>
                </a:lnTo>
                <a:lnTo>
                  <a:pt x="1260" y="18"/>
                </a:lnTo>
                <a:lnTo>
                  <a:pt x="1258" y="24"/>
                </a:lnTo>
                <a:lnTo>
                  <a:pt x="1256" y="28"/>
                </a:lnTo>
                <a:lnTo>
                  <a:pt x="1250" y="38"/>
                </a:lnTo>
                <a:lnTo>
                  <a:pt x="1238" y="46"/>
                </a:lnTo>
                <a:lnTo>
                  <a:pt x="1224" y="52"/>
                </a:lnTo>
                <a:lnTo>
                  <a:pt x="1208" y="58"/>
                </a:lnTo>
                <a:lnTo>
                  <a:pt x="1190" y="62"/>
                </a:lnTo>
                <a:lnTo>
                  <a:pt x="1170" y="64"/>
                </a:lnTo>
                <a:lnTo>
                  <a:pt x="1152" y="64"/>
                </a:lnTo>
                <a:lnTo>
                  <a:pt x="1152" y="64"/>
                </a:lnTo>
                <a:lnTo>
                  <a:pt x="1134" y="64"/>
                </a:lnTo>
                <a:lnTo>
                  <a:pt x="1118" y="62"/>
                </a:lnTo>
                <a:lnTo>
                  <a:pt x="1102" y="58"/>
                </a:lnTo>
                <a:lnTo>
                  <a:pt x="1088" y="54"/>
                </a:lnTo>
                <a:lnTo>
                  <a:pt x="1078" y="48"/>
                </a:lnTo>
                <a:lnTo>
                  <a:pt x="1070" y="40"/>
                </a:lnTo>
                <a:lnTo>
                  <a:pt x="1064" y="32"/>
                </a:lnTo>
                <a:lnTo>
                  <a:pt x="1062" y="22"/>
                </a:lnTo>
                <a:lnTo>
                  <a:pt x="1062" y="22"/>
                </a:lnTo>
                <a:lnTo>
                  <a:pt x="1060" y="32"/>
                </a:lnTo>
                <a:lnTo>
                  <a:pt x="1056" y="38"/>
                </a:lnTo>
                <a:lnTo>
                  <a:pt x="1046" y="44"/>
                </a:lnTo>
                <a:lnTo>
                  <a:pt x="1036" y="48"/>
                </a:lnTo>
                <a:lnTo>
                  <a:pt x="1022" y="50"/>
                </a:lnTo>
                <a:lnTo>
                  <a:pt x="1006" y="52"/>
                </a:lnTo>
                <a:lnTo>
                  <a:pt x="972" y="52"/>
                </a:lnTo>
                <a:lnTo>
                  <a:pt x="972" y="52"/>
                </a:lnTo>
                <a:lnTo>
                  <a:pt x="938" y="52"/>
                </a:lnTo>
                <a:lnTo>
                  <a:pt x="924" y="50"/>
                </a:lnTo>
                <a:lnTo>
                  <a:pt x="912" y="46"/>
                </a:lnTo>
                <a:lnTo>
                  <a:pt x="904" y="42"/>
                </a:lnTo>
                <a:lnTo>
                  <a:pt x="896" y="36"/>
                </a:lnTo>
                <a:lnTo>
                  <a:pt x="892" y="28"/>
                </a:lnTo>
                <a:lnTo>
                  <a:pt x="890" y="18"/>
                </a:lnTo>
                <a:lnTo>
                  <a:pt x="890" y="18"/>
                </a:lnTo>
                <a:lnTo>
                  <a:pt x="888" y="28"/>
                </a:lnTo>
                <a:lnTo>
                  <a:pt x="884" y="36"/>
                </a:lnTo>
                <a:lnTo>
                  <a:pt x="878" y="40"/>
                </a:lnTo>
                <a:lnTo>
                  <a:pt x="868" y="44"/>
                </a:lnTo>
                <a:lnTo>
                  <a:pt x="856" y="48"/>
                </a:lnTo>
                <a:lnTo>
                  <a:pt x="842" y="48"/>
                </a:lnTo>
                <a:lnTo>
                  <a:pt x="808" y="50"/>
                </a:lnTo>
                <a:lnTo>
                  <a:pt x="808" y="50"/>
                </a:lnTo>
                <a:lnTo>
                  <a:pt x="776" y="48"/>
                </a:lnTo>
                <a:lnTo>
                  <a:pt x="762" y="46"/>
                </a:lnTo>
                <a:lnTo>
                  <a:pt x="752" y="42"/>
                </a:lnTo>
                <a:lnTo>
                  <a:pt x="744" y="38"/>
                </a:lnTo>
                <a:lnTo>
                  <a:pt x="738" y="32"/>
                </a:lnTo>
                <a:lnTo>
                  <a:pt x="734" y="24"/>
                </a:lnTo>
                <a:lnTo>
                  <a:pt x="732" y="14"/>
                </a:lnTo>
                <a:lnTo>
                  <a:pt x="732" y="14"/>
                </a:lnTo>
                <a:lnTo>
                  <a:pt x="732" y="20"/>
                </a:lnTo>
                <a:lnTo>
                  <a:pt x="730" y="24"/>
                </a:lnTo>
                <a:lnTo>
                  <a:pt x="722" y="32"/>
                </a:lnTo>
                <a:lnTo>
                  <a:pt x="710" y="40"/>
                </a:lnTo>
                <a:lnTo>
                  <a:pt x="694" y="44"/>
                </a:lnTo>
                <a:lnTo>
                  <a:pt x="676" y="48"/>
                </a:lnTo>
                <a:lnTo>
                  <a:pt x="658" y="50"/>
                </a:lnTo>
                <a:lnTo>
                  <a:pt x="618" y="52"/>
                </a:lnTo>
                <a:lnTo>
                  <a:pt x="618" y="52"/>
                </a:lnTo>
                <a:lnTo>
                  <a:pt x="600" y="52"/>
                </a:lnTo>
                <a:lnTo>
                  <a:pt x="584" y="50"/>
                </a:lnTo>
                <a:lnTo>
                  <a:pt x="566" y="48"/>
                </a:lnTo>
                <a:lnTo>
                  <a:pt x="552" y="42"/>
                </a:lnTo>
                <a:lnTo>
                  <a:pt x="540" y="36"/>
                </a:lnTo>
                <a:lnTo>
                  <a:pt x="530" y="30"/>
                </a:lnTo>
                <a:lnTo>
                  <a:pt x="524" y="20"/>
                </a:lnTo>
                <a:lnTo>
                  <a:pt x="522" y="10"/>
                </a:lnTo>
                <a:lnTo>
                  <a:pt x="522" y="10"/>
                </a:lnTo>
                <a:lnTo>
                  <a:pt x="520" y="20"/>
                </a:lnTo>
                <a:lnTo>
                  <a:pt x="516" y="30"/>
                </a:lnTo>
                <a:lnTo>
                  <a:pt x="510" y="36"/>
                </a:lnTo>
                <a:lnTo>
                  <a:pt x="500" y="42"/>
                </a:lnTo>
                <a:lnTo>
                  <a:pt x="488" y="48"/>
                </a:lnTo>
                <a:lnTo>
                  <a:pt x="476" y="50"/>
                </a:lnTo>
                <a:lnTo>
                  <a:pt x="460" y="52"/>
                </a:lnTo>
                <a:lnTo>
                  <a:pt x="442" y="52"/>
                </a:lnTo>
                <a:lnTo>
                  <a:pt x="442" y="52"/>
                </a:lnTo>
                <a:lnTo>
                  <a:pt x="424" y="52"/>
                </a:lnTo>
                <a:lnTo>
                  <a:pt x="408" y="50"/>
                </a:lnTo>
                <a:lnTo>
                  <a:pt x="392" y="46"/>
                </a:lnTo>
                <a:lnTo>
                  <a:pt x="378" y="40"/>
                </a:lnTo>
                <a:lnTo>
                  <a:pt x="366" y="34"/>
                </a:lnTo>
                <a:lnTo>
                  <a:pt x="358" y="26"/>
                </a:lnTo>
                <a:lnTo>
                  <a:pt x="352" y="18"/>
                </a:lnTo>
                <a:lnTo>
                  <a:pt x="350" y="6"/>
                </a:lnTo>
                <a:lnTo>
                  <a:pt x="350" y="6"/>
                </a:lnTo>
                <a:lnTo>
                  <a:pt x="348" y="18"/>
                </a:lnTo>
                <a:lnTo>
                  <a:pt x="344" y="26"/>
                </a:lnTo>
                <a:lnTo>
                  <a:pt x="336" y="34"/>
                </a:lnTo>
                <a:lnTo>
                  <a:pt x="326" y="40"/>
                </a:lnTo>
                <a:lnTo>
                  <a:pt x="314" y="46"/>
                </a:lnTo>
                <a:lnTo>
                  <a:pt x="300" y="50"/>
                </a:lnTo>
                <a:lnTo>
                  <a:pt x="284" y="52"/>
                </a:lnTo>
                <a:lnTo>
                  <a:pt x="266" y="52"/>
                </a:lnTo>
                <a:lnTo>
                  <a:pt x="266" y="52"/>
                </a:lnTo>
                <a:lnTo>
                  <a:pt x="248" y="52"/>
                </a:lnTo>
                <a:lnTo>
                  <a:pt x="230" y="50"/>
                </a:lnTo>
                <a:lnTo>
                  <a:pt x="216" y="48"/>
                </a:lnTo>
                <a:lnTo>
                  <a:pt x="202" y="42"/>
                </a:lnTo>
                <a:lnTo>
                  <a:pt x="190" y="36"/>
                </a:lnTo>
                <a:lnTo>
                  <a:pt x="182" y="30"/>
                </a:lnTo>
                <a:lnTo>
                  <a:pt x="176" y="20"/>
                </a:lnTo>
                <a:lnTo>
                  <a:pt x="174" y="10"/>
                </a:lnTo>
                <a:lnTo>
                  <a:pt x="174" y="10"/>
                </a:lnTo>
                <a:close/>
              </a:path>
            </a:pathLst>
          </a:custGeom>
          <a:solidFill>
            <a:schemeClr val="bg2"/>
          </a:solidFill>
          <a:ln w="19050">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cs-CZ"/>
          </a:p>
        </p:txBody>
      </p:sp>
      <p:sp>
        <p:nvSpPr>
          <p:cNvPr id="640007" name="Freeform 7"/>
          <p:cNvSpPr>
            <a:spLocks/>
          </p:cNvSpPr>
          <p:nvPr/>
        </p:nvSpPr>
        <p:spPr bwMode="auto">
          <a:xfrm>
            <a:off x="1907704" y="4062873"/>
            <a:ext cx="4934942" cy="1206863"/>
          </a:xfrm>
          <a:custGeom>
            <a:avLst/>
            <a:gdLst/>
            <a:ahLst/>
            <a:cxnLst>
              <a:cxn ang="0">
                <a:pos x="2020" y="0"/>
              </a:cxn>
              <a:cxn ang="0">
                <a:pos x="1724" y="0"/>
              </a:cxn>
              <a:cxn ang="0">
                <a:pos x="1724" y="494"/>
              </a:cxn>
              <a:cxn ang="0">
                <a:pos x="306" y="494"/>
              </a:cxn>
              <a:cxn ang="0">
                <a:pos x="306" y="0"/>
              </a:cxn>
              <a:cxn ang="0">
                <a:pos x="0" y="0"/>
              </a:cxn>
            </a:cxnLst>
            <a:rect l="0" t="0" r="r" b="b"/>
            <a:pathLst>
              <a:path w="2020" h="494">
                <a:moveTo>
                  <a:pt x="2020" y="0"/>
                </a:moveTo>
                <a:lnTo>
                  <a:pt x="1724" y="0"/>
                </a:lnTo>
                <a:lnTo>
                  <a:pt x="1724" y="494"/>
                </a:lnTo>
                <a:lnTo>
                  <a:pt x="306" y="494"/>
                </a:lnTo>
                <a:lnTo>
                  <a:pt x="306" y="0"/>
                </a:lnTo>
                <a:lnTo>
                  <a:pt x="0" y="0"/>
                </a:lnTo>
              </a:path>
            </a:pathLst>
          </a:custGeom>
          <a:noFill/>
          <a:ln w="3492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15" name="Zástupný symbol pro zápatí 14"/>
          <p:cNvSpPr>
            <a:spLocks noGrp="1"/>
          </p:cNvSpPr>
          <p:nvPr>
            <p:ph type="ftr" sz="quarter" idx="11"/>
          </p:nvPr>
        </p:nvSpPr>
        <p:spPr/>
        <p:txBody>
          <a:bodyPr/>
          <a:lstStyle/>
          <a:p>
            <a:pPr>
              <a:defRPr/>
            </a:pPr>
            <a:r>
              <a:rPr lang="en-US" altLang="en-US" smtClean="0"/>
              <a:t>PG III (NPGR010) - J. Křivánek 2014</a:t>
            </a:r>
            <a:endParaRPr lang="en-US" altLang="en-US" dirty="0"/>
          </a:p>
        </p:txBody>
      </p:sp>
      <p:sp>
        <p:nvSpPr>
          <p:cNvPr id="20" name="Oval 10"/>
          <p:cNvSpPr/>
          <p:nvPr/>
        </p:nvSpPr>
        <p:spPr>
          <a:xfrm>
            <a:off x="4693156" y="5206723"/>
            <a:ext cx="130206" cy="130204"/>
          </a:xfrm>
          <a:prstGeom prst="ellipse">
            <a:avLst/>
          </a:prstGeom>
          <a:solidFill>
            <a:schemeClr val="bg2"/>
          </a:solidFill>
          <a:ln w="38100">
            <a:solidFill>
              <a:srgbClr val="00B05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2" name="Oval 10"/>
          <p:cNvSpPr/>
          <p:nvPr/>
        </p:nvSpPr>
        <p:spPr>
          <a:xfrm>
            <a:off x="4301588" y="4234903"/>
            <a:ext cx="130206" cy="130204"/>
          </a:xfrm>
          <a:prstGeom prst="ellipse">
            <a:avLst/>
          </a:prstGeom>
          <a:solidFill>
            <a:schemeClr val="bg2"/>
          </a:solidFill>
          <a:ln w="38100">
            <a:solidFill>
              <a:srgbClr val="00B05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4" name="Oval 10"/>
          <p:cNvSpPr/>
          <p:nvPr/>
        </p:nvSpPr>
        <p:spPr>
          <a:xfrm>
            <a:off x="1998380" y="3226791"/>
            <a:ext cx="130206" cy="130204"/>
          </a:xfrm>
          <a:prstGeom prst="ellipse">
            <a:avLst/>
          </a:prstGeom>
          <a:solidFill>
            <a:schemeClr val="bg2"/>
          </a:solidFill>
          <a:ln w="38100">
            <a:solidFill>
              <a:srgbClr val="00B05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26" name="Straight Arrow Connector 112"/>
          <p:cNvCxnSpPr>
            <a:stCxn id="24" idx="5"/>
            <a:endCxn id="22" idx="1"/>
          </p:cNvCxnSpPr>
          <p:nvPr/>
        </p:nvCxnSpPr>
        <p:spPr>
          <a:xfrm>
            <a:off x="2109518" y="3337927"/>
            <a:ext cx="2211138" cy="916044"/>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34" name="Group 121"/>
          <p:cNvGrpSpPr/>
          <p:nvPr/>
        </p:nvGrpSpPr>
        <p:grpSpPr>
          <a:xfrm>
            <a:off x="4858820" y="3023112"/>
            <a:ext cx="1956713" cy="1276369"/>
            <a:chOff x="7445510" y="1787875"/>
            <a:chExt cx="1956713" cy="1276369"/>
          </a:xfrm>
        </p:grpSpPr>
        <p:cxnSp>
          <p:nvCxnSpPr>
            <p:cNvPr id="35" name="Straight Arrow Connector 115"/>
            <p:cNvCxnSpPr>
              <a:stCxn id="44" idx="1"/>
              <a:endCxn id="41" idx="5"/>
            </p:cNvCxnSpPr>
            <p:nvPr/>
          </p:nvCxnSpPr>
          <p:spPr>
            <a:xfrm flipV="1">
              <a:off x="7445510" y="1787875"/>
              <a:ext cx="1834556" cy="1237476"/>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36" name="Straight Arrow Connector 127"/>
            <p:cNvCxnSpPr>
              <a:stCxn id="45" idx="1"/>
              <a:endCxn id="42" idx="5"/>
            </p:cNvCxnSpPr>
            <p:nvPr/>
          </p:nvCxnSpPr>
          <p:spPr>
            <a:xfrm flipV="1">
              <a:off x="7969001" y="1991895"/>
              <a:ext cx="1433222" cy="107234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grpSp>
        <p:nvGrpSpPr>
          <p:cNvPr id="37" name="Group 123"/>
          <p:cNvGrpSpPr/>
          <p:nvPr/>
        </p:nvGrpSpPr>
        <p:grpSpPr>
          <a:xfrm>
            <a:off x="4491761" y="4352656"/>
            <a:ext cx="890549" cy="864841"/>
            <a:chOff x="7078452" y="3117419"/>
            <a:chExt cx="890549" cy="864841"/>
          </a:xfrm>
        </p:grpSpPr>
        <p:cxnSp>
          <p:nvCxnSpPr>
            <p:cNvPr id="38" name="Straight Arrow Connector 114"/>
            <p:cNvCxnSpPr>
              <a:stCxn id="44" idx="3"/>
              <a:endCxn id="50" idx="7"/>
            </p:cNvCxnSpPr>
            <p:nvPr/>
          </p:nvCxnSpPr>
          <p:spPr>
            <a:xfrm flipH="1">
              <a:off x="7078452" y="3117419"/>
              <a:ext cx="367058" cy="86484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9" name="Straight Arrow Connector 138"/>
            <p:cNvCxnSpPr>
              <a:stCxn id="49" idx="7"/>
              <a:endCxn id="45" idx="3"/>
            </p:cNvCxnSpPr>
            <p:nvPr/>
          </p:nvCxnSpPr>
          <p:spPr>
            <a:xfrm flipV="1">
              <a:off x="7646070" y="3156312"/>
              <a:ext cx="322931" cy="825948"/>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grpSp>
        <p:nvGrpSpPr>
          <p:cNvPr id="40" name="Group 96"/>
          <p:cNvGrpSpPr/>
          <p:nvPr/>
        </p:nvGrpSpPr>
        <p:grpSpPr>
          <a:xfrm rot="14345322">
            <a:off x="6554607" y="3123161"/>
            <a:ext cx="368001" cy="130204"/>
            <a:chOff x="7372351" y="1758697"/>
            <a:chExt cx="368001" cy="130204"/>
          </a:xfrm>
          <a:solidFill>
            <a:schemeClr val="bg2"/>
          </a:solidFill>
        </p:grpSpPr>
        <p:sp>
          <p:nvSpPr>
            <p:cNvPr id="41" name="Oval 118"/>
            <p:cNvSpPr/>
            <p:nvPr/>
          </p:nvSpPr>
          <p:spPr>
            <a:xfrm>
              <a:off x="7610146" y="1758697"/>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2" name="Oval 162"/>
            <p:cNvSpPr/>
            <p:nvPr/>
          </p:nvSpPr>
          <p:spPr>
            <a:xfrm>
              <a:off x="7372351" y="1758697"/>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43" name="Group 122"/>
          <p:cNvGrpSpPr/>
          <p:nvPr/>
        </p:nvGrpSpPr>
        <p:grpSpPr>
          <a:xfrm>
            <a:off x="4839747" y="4241520"/>
            <a:ext cx="653697" cy="169097"/>
            <a:chOff x="8290888" y="3089387"/>
            <a:chExt cx="653697" cy="169097"/>
          </a:xfrm>
          <a:solidFill>
            <a:schemeClr val="bg2"/>
          </a:solidFill>
        </p:grpSpPr>
        <p:sp>
          <p:nvSpPr>
            <p:cNvPr id="44" name="Oval 117"/>
            <p:cNvSpPr/>
            <p:nvPr/>
          </p:nvSpPr>
          <p:spPr>
            <a:xfrm>
              <a:off x="8290888" y="3089387"/>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5" name="Oval 131"/>
            <p:cNvSpPr/>
            <p:nvPr/>
          </p:nvSpPr>
          <p:spPr>
            <a:xfrm>
              <a:off x="8814379" y="3128280"/>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sp>
        <p:nvSpPr>
          <p:cNvPr id="46" name="Oval 48"/>
          <p:cNvSpPr/>
          <p:nvPr/>
        </p:nvSpPr>
        <p:spPr>
          <a:xfrm>
            <a:off x="4194056" y="5140455"/>
            <a:ext cx="1071134" cy="249212"/>
          </a:xfrm>
          <a:prstGeom prst="ellipse">
            <a:avLst/>
          </a:prstGeom>
          <a:solidFill>
            <a:srgbClr val="FFC000">
              <a:alpha val="20000"/>
            </a:srgbClr>
          </a:solidFill>
          <a:ln w="25400" cap="rnd">
            <a:solidFill>
              <a:srgbClr val="FFC000"/>
            </a:solidFill>
            <a:prstDash val="sysDash"/>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48" name="Group 124"/>
          <p:cNvGrpSpPr/>
          <p:nvPr/>
        </p:nvGrpSpPr>
        <p:grpSpPr>
          <a:xfrm>
            <a:off x="4380618" y="5198427"/>
            <a:ext cx="697824" cy="130204"/>
            <a:chOff x="6967314" y="3963192"/>
            <a:chExt cx="697824" cy="130204"/>
          </a:xfrm>
          <a:solidFill>
            <a:schemeClr val="bg2"/>
          </a:solidFill>
        </p:grpSpPr>
        <p:sp>
          <p:nvSpPr>
            <p:cNvPr id="49" name="Oval 136"/>
            <p:cNvSpPr/>
            <p:nvPr/>
          </p:nvSpPr>
          <p:spPr>
            <a:xfrm>
              <a:off x="7534932" y="3963192"/>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0" name="Oval 137"/>
            <p:cNvSpPr/>
            <p:nvPr/>
          </p:nvSpPr>
          <p:spPr>
            <a:xfrm>
              <a:off x="6967314" y="3963192"/>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cxnSp>
        <p:nvCxnSpPr>
          <p:cNvPr id="53" name="Straight Arrow Connector 112"/>
          <p:cNvCxnSpPr/>
          <p:nvPr/>
        </p:nvCxnSpPr>
        <p:spPr>
          <a:xfrm>
            <a:off x="4427984" y="4365104"/>
            <a:ext cx="288032" cy="864096"/>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69829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right)">
                                      <p:cBhvr>
                                        <p:cTn id="11" dur="500"/>
                                        <p:tgtEl>
                                          <p:spTgt spid="3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up)">
                                      <p:cBhvr>
                                        <p:cTn id="19" dur="500"/>
                                        <p:tgtEl>
                                          <p:spTgt spid="3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500"/>
                                        <p:tgtEl>
                                          <p:spTgt spid="3">
                                            <p:txEl>
                                              <p:pRg st="1" end="1"/>
                                            </p:txEl>
                                          </p:spTgt>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par>
                          <p:cTn id="33" fill="hold">
                            <p:stCondLst>
                              <p:cond delay="1000"/>
                            </p:stCondLst>
                            <p:childTnLst>
                              <p:par>
                                <p:cTn id="34" presetID="22" presetClass="entr" presetSubtype="8" fill="hold" nodeType="afterEffect">
                                  <p:stCondLst>
                                    <p:cond delay="500"/>
                                  </p:stCondLst>
                                  <p:childTnLst>
                                    <p:set>
                                      <p:cBhvr>
                                        <p:cTn id="35" dur="1" fill="hold">
                                          <p:stCondLst>
                                            <p:cond delay="0"/>
                                          </p:stCondLst>
                                        </p:cTn>
                                        <p:tgtEl>
                                          <p:spTgt spid="26"/>
                                        </p:tgtEl>
                                        <p:attrNameLst>
                                          <p:attrName>style.visibility</p:attrName>
                                        </p:attrNameLst>
                                      </p:cBhvr>
                                      <p:to>
                                        <p:strVal val="visible"/>
                                      </p:to>
                                    </p:set>
                                    <p:animEffect transition="in" filter="wipe(left)">
                                      <p:cBhvr>
                                        <p:cTn id="36" dur="500"/>
                                        <p:tgtEl>
                                          <p:spTgt spid="26"/>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par>
                          <p:cTn id="41" fill="hold">
                            <p:stCondLst>
                              <p:cond delay="2500"/>
                            </p:stCondLst>
                            <p:childTnLst>
                              <p:par>
                                <p:cTn id="42" presetID="22" presetClass="entr" presetSubtype="8" fill="hold" nodeType="after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wipe(left)">
                                      <p:cBhvr>
                                        <p:cTn id="44" dur="500"/>
                                        <p:tgtEl>
                                          <p:spTgt spid="53"/>
                                        </p:tgtEl>
                                      </p:cBhvr>
                                    </p:animEffect>
                                  </p:childTnLst>
                                </p:cTn>
                              </p:par>
                            </p:childTnLst>
                          </p:cTn>
                        </p:par>
                        <p:par>
                          <p:cTn id="45" fill="hold">
                            <p:stCondLst>
                              <p:cond delay="3000"/>
                            </p:stCondLst>
                            <p:childTnLst>
                              <p:par>
                                <p:cTn id="46" presetID="10" presetClass="entr" presetSubtype="0"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par>
                          <p:cTn id="49" fill="hold">
                            <p:stCondLst>
                              <p:cond delay="3500"/>
                            </p:stCondLst>
                            <p:childTnLst>
                              <p:par>
                                <p:cTn id="50" presetID="20" presetClass="entr" presetSubtype="0" fill="hold" grpId="0" nodeType="after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wedge">
                                      <p:cBhvr>
                                        <p:cTn id="52" dur="12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4" grpId="0" animBg="1"/>
      <p:bldP spid="4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cs-CZ" smtClean="0"/>
              <a:t>… a na rozptyl světla pod povrchem</a:t>
            </a:r>
            <a:endParaRPr lang="en-US" smtClean="0"/>
          </a:p>
        </p:txBody>
      </p:sp>
      <p:sp>
        <p:nvSpPr>
          <p:cNvPr id="48131" name="Rectangle 3"/>
          <p:cNvSpPr>
            <a:spLocks noGrp="1" noChangeArrowheads="1"/>
          </p:cNvSpPr>
          <p:nvPr>
            <p:ph type="body" idx="1"/>
          </p:nvPr>
        </p:nvSpPr>
        <p:spPr/>
        <p:txBody>
          <a:bodyPr/>
          <a:lstStyle/>
          <a:p>
            <a:pPr eaLnBrk="1" hangingPunct="1"/>
            <a:endParaRPr lang="cs-CZ" smtClean="0"/>
          </a:p>
        </p:txBody>
      </p:sp>
      <p:pic>
        <p:nvPicPr>
          <p:cNvPr id="48132" name="Picture 4"/>
          <p:cNvPicPr>
            <a:picLocks noChangeAspect="1" noChangeArrowheads="1"/>
          </p:cNvPicPr>
          <p:nvPr/>
        </p:nvPicPr>
        <p:blipFill>
          <a:blip r:embed="rId2" cstate="print"/>
          <a:srcRect/>
          <a:stretch>
            <a:fillRect/>
          </a:stretch>
        </p:blipFill>
        <p:spPr bwMode="auto">
          <a:xfrm>
            <a:off x="3203848" y="1046163"/>
            <a:ext cx="5609952" cy="5347033"/>
          </a:xfrm>
          <a:prstGeom prst="rect">
            <a:avLst/>
          </a:prstGeom>
          <a:noFill/>
          <a:ln w="9525">
            <a:noFill/>
            <a:miter lim="800000"/>
            <a:headEnd/>
            <a:tailEnd/>
          </a:ln>
        </p:spPr>
      </p:pic>
      <p:sp>
        <p:nvSpPr>
          <p:cNvPr id="6" name="Zástupný symbol pro zápatí 5"/>
          <p:cNvSpPr>
            <a:spLocks noGrp="1"/>
          </p:cNvSpPr>
          <p:nvPr>
            <p:ph type="ftr" sz="quarter" idx="11"/>
          </p:nvPr>
        </p:nvSpPr>
        <p:spPr/>
        <p:txBody>
          <a:bodyPr/>
          <a:lstStyle/>
          <a:p>
            <a:pPr>
              <a:defRPr/>
            </a:pPr>
            <a:r>
              <a:rPr lang="en-US" altLang="en-US" smtClean="0"/>
              <a:t>PG III (NPGR010) - J. Křivánek 2014</a:t>
            </a:r>
            <a:endParaRPr lang="en-US" alt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cs-CZ" smtClean="0"/>
              <a:t>Praktické nedostatky fotonových map</a:t>
            </a:r>
            <a:endParaRPr lang="en-US" smtClean="0"/>
          </a:p>
        </p:txBody>
      </p:sp>
      <p:sp>
        <p:nvSpPr>
          <p:cNvPr id="49155" name="Content Placeholder 2"/>
          <p:cNvSpPr>
            <a:spLocks noGrp="1"/>
          </p:cNvSpPr>
          <p:nvPr>
            <p:ph idx="1"/>
          </p:nvPr>
        </p:nvSpPr>
        <p:spPr/>
        <p:txBody>
          <a:bodyPr/>
          <a:lstStyle/>
          <a:p>
            <a:r>
              <a:rPr lang="cs-CZ" smtClean="0"/>
              <a:t>Algoritmus nefunguje dobře na lesklých plochách</a:t>
            </a:r>
            <a:endParaRPr lang="en-US" smtClean="0"/>
          </a:p>
        </p:txBody>
      </p:sp>
      <p:pic>
        <p:nvPicPr>
          <p:cNvPr id="4" name="Obrázek 4" descr="C:\!SGI\vyuka\2009-zima\kitchen-pm.jpg"/>
          <p:cNvPicPr/>
          <p:nvPr/>
        </p:nvPicPr>
        <p:blipFill>
          <a:blip r:embed="rId2" cstate="print"/>
          <a:srcRect/>
          <a:stretch>
            <a:fillRect/>
          </a:stretch>
        </p:blipFill>
        <p:spPr bwMode="auto">
          <a:xfrm>
            <a:off x="539750" y="2205038"/>
            <a:ext cx="4608513" cy="3500437"/>
          </a:xfrm>
          <a:prstGeom prst="rect">
            <a:avLst/>
          </a:prstGeom>
          <a:noFill/>
          <a:ln w="9525">
            <a:noFill/>
            <a:miter lim="800000"/>
            <a:headEnd/>
            <a:tailEnd/>
          </a:ln>
          <a:effectLst>
            <a:outerShdw blurRad="50800" dist="38100" dir="18900000" algn="bl" rotWithShape="0">
              <a:prstClr val="black">
                <a:alpha val="40000"/>
              </a:prstClr>
            </a:outerShdw>
          </a:effectLst>
        </p:spPr>
      </p:pic>
      <p:pic>
        <p:nvPicPr>
          <p:cNvPr id="5" name="Obrázek 5" descr="C:\!SGI\vyuka\2009-zima\kitchen-our1.jpg"/>
          <p:cNvPicPr/>
          <p:nvPr/>
        </p:nvPicPr>
        <p:blipFill>
          <a:blip r:embed="rId3" cstate="print"/>
          <a:srcRect/>
          <a:stretch>
            <a:fillRect/>
          </a:stretch>
        </p:blipFill>
        <p:spPr bwMode="auto">
          <a:xfrm>
            <a:off x="5059363" y="3429000"/>
            <a:ext cx="3833812" cy="2874962"/>
          </a:xfrm>
          <a:prstGeom prst="rect">
            <a:avLst/>
          </a:prstGeom>
          <a:noFill/>
          <a:ln w="9525">
            <a:noFill/>
            <a:miter lim="800000"/>
            <a:headEnd/>
            <a:tailEnd/>
          </a:ln>
          <a:effectLst>
            <a:outerShdw blurRad="50800" dist="38100" dir="18900000" algn="bl" rotWithShape="0">
              <a:prstClr val="black">
                <a:alpha val="40000"/>
              </a:prstClr>
            </a:outerShdw>
          </a:effectLst>
        </p:spPr>
      </p:pic>
      <p:sp>
        <p:nvSpPr>
          <p:cNvPr id="6" name="TextBox 5"/>
          <p:cNvSpPr txBox="1"/>
          <p:nvPr/>
        </p:nvSpPr>
        <p:spPr>
          <a:xfrm>
            <a:off x="494629" y="5363924"/>
            <a:ext cx="1701107" cy="369332"/>
          </a:xfrm>
          <a:prstGeom prst="rect">
            <a:avLst/>
          </a:prstGeom>
          <a:noFill/>
        </p:spPr>
        <p:txBody>
          <a:bodyPr wrap="none">
            <a:spAutoFit/>
          </a:bodyPr>
          <a:lstStyle/>
          <a:p>
            <a:pPr>
              <a:defRPr/>
            </a:pPr>
            <a:r>
              <a:rPr lang="cs-CZ"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fotonové mapy</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
        <p:nvSpPr>
          <p:cNvPr id="7" name="TextBox 6"/>
          <p:cNvSpPr txBox="1"/>
          <p:nvPr/>
        </p:nvSpPr>
        <p:spPr>
          <a:xfrm>
            <a:off x="5031133" y="5948957"/>
            <a:ext cx="1138453" cy="369332"/>
          </a:xfrm>
          <a:prstGeom prst="rect">
            <a:avLst/>
          </a:prstGeom>
          <a:noFill/>
        </p:spPr>
        <p:txBody>
          <a:bodyPr wrap="none">
            <a:spAutoFit/>
          </a:bodyPr>
          <a:lstStyle/>
          <a:p>
            <a:pPr>
              <a:defRPr/>
            </a:pPr>
            <a:r>
              <a:rPr lang="cs-CZ"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reference</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
        <p:nvSpPr>
          <p:cNvPr id="9" name="Zástupný symbol pro zápatí 8"/>
          <p:cNvSpPr>
            <a:spLocks noGrp="1"/>
          </p:cNvSpPr>
          <p:nvPr>
            <p:ph type="ftr" sz="quarter" idx="11"/>
          </p:nvPr>
        </p:nvSpPr>
        <p:spPr/>
        <p:txBody>
          <a:bodyPr/>
          <a:lstStyle/>
          <a:p>
            <a:pPr>
              <a:defRPr/>
            </a:pPr>
            <a:r>
              <a:rPr lang="en-US" altLang="en-US" smtClean="0"/>
              <a:t>PG III (NPGR010) - J. Křivánek 2014</a:t>
            </a:r>
            <a:endParaRPr lang="en-US" alt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cs-CZ" smtClean="0"/>
              <a:t>Praktické nedostatky fotonových map</a:t>
            </a:r>
            <a:endParaRPr lang="en-US" smtClean="0"/>
          </a:p>
        </p:txBody>
      </p:sp>
      <p:sp>
        <p:nvSpPr>
          <p:cNvPr id="50179" name="Content Placeholder 2"/>
          <p:cNvSpPr>
            <a:spLocks noGrp="1"/>
          </p:cNvSpPr>
          <p:nvPr>
            <p:ph idx="1"/>
          </p:nvPr>
        </p:nvSpPr>
        <p:spPr/>
        <p:txBody>
          <a:bodyPr/>
          <a:lstStyle/>
          <a:p>
            <a:r>
              <a:rPr lang="cs-CZ" dirty="0" smtClean="0"/>
              <a:t>Algoritmus nefunguje dobře na lesklých plochách</a:t>
            </a:r>
          </a:p>
          <a:p>
            <a:endParaRPr lang="cs-CZ" dirty="0" smtClean="0"/>
          </a:p>
          <a:p>
            <a:r>
              <a:rPr lang="cs-CZ" dirty="0" smtClean="0"/>
              <a:t>Co je špatně?</a:t>
            </a:r>
          </a:p>
          <a:p>
            <a:pPr lvl="1"/>
            <a:endParaRPr lang="cs-CZ" dirty="0" smtClean="0"/>
          </a:p>
          <a:p>
            <a:pPr lvl="1"/>
            <a:r>
              <a:rPr lang="cs-CZ" b="1" dirty="0" smtClean="0"/>
              <a:t>Odhad radiance</a:t>
            </a:r>
            <a:r>
              <a:rPr lang="cs-CZ" dirty="0" smtClean="0"/>
              <a:t> z fotonové mapy na lesklé ploše trpí </a:t>
            </a:r>
            <a:r>
              <a:rPr lang="cs-CZ" b="1" dirty="0" smtClean="0"/>
              <a:t>vysokým rozptylem</a:t>
            </a:r>
          </a:p>
          <a:p>
            <a:pPr lvl="1"/>
            <a:endParaRPr lang="cs-CZ" dirty="0" smtClean="0"/>
          </a:p>
          <a:p>
            <a:pPr lvl="1"/>
            <a:r>
              <a:rPr lang="cs-CZ" dirty="0" smtClean="0"/>
              <a:t>Sekundární paprsky z </a:t>
            </a:r>
            <a:r>
              <a:rPr lang="cs-CZ" dirty="0" err="1" smtClean="0"/>
              <a:t>final</a:t>
            </a:r>
            <a:r>
              <a:rPr lang="cs-CZ" dirty="0" smtClean="0"/>
              <a:t> </a:t>
            </a:r>
            <a:r>
              <a:rPr lang="cs-CZ" dirty="0" err="1" smtClean="0"/>
              <a:t>gatheringu</a:t>
            </a:r>
            <a:r>
              <a:rPr lang="cs-CZ" dirty="0" smtClean="0"/>
              <a:t> na lesklé ploše často dopadnou do podobného místa ve scéně =&gt; korelované výsledky odhadu radiance =&gt; vidíme “odraz” fotonové mapy (včetně všech nepřesností, které obsahuje)</a:t>
            </a:r>
          </a:p>
        </p:txBody>
      </p:sp>
      <p:sp>
        <p:nvSpPr>
          <p:cNvPr id="5" name="Zástupný symbol pro zápatí 4"/>
          <p:cNvSpPr>
            <a:spLocks noGrp="1"/>
          </p:cNvSpPr>
          <p:nvPr>
            <p:ph type="ftr" sz="quarter" idx="11"/>
          </p:nvPr>
        </p:nvSpPr>
        <p:spPr/>
        <p:txBody>
          <a:bodyPr/>
          <a:lstStyle/>
          <a:p>
            <a:pPr>
              <a:defRPr/>
            </a:pPr>
            <a:r>
              <a:rPr lang="en-US" altLang="en-US" smtClean="0"/>
              <a:t>PG III (NPGR010) - J. Křivánek 2014</a:t>
            </a:r>
            <a:endParaRPr lang="en-US" alt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Nadpis 1"/>
          <p:cNvSpPr>
            <a:spLocks noGrp="1"/>
          </p:cNvSpPr>
          <p:nvPr>
            <p:ph type="title"/>
          </p:nvPr>
        </p:nvSpPr>
        <p:spPr/>
        <p:txBody>
          <a:bodyPr/>
          <a:lstStyle/>
          <a:p>
            <a:r>
              <a:rPr lang="cs-CZ" smtClean="0"/>
              <a:t>Teoretické nedostatky fotonových map</a:t>
            </a:r>
            <a:endParaRPr lang="en-US" smtClean="0"/>
          </a:p>
        </p:txBody>
      </p:sp>
      <p:graphicFrame>
        <p:nvGraphicFramePr>
          <p:cNvPr id="8194" name="Object 5"/>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584709" name="Rovnice" r:id="rId3" imgW="114151" imgH="215619" progId="Equation.3">
                  <p:embed/>
                </p:oleObj>
              </mc:Choice>
              <mc:Fallback>
                <p:oleObj name="Rovnice" r:id="rId3" imgW="114151" imgH="215619" progId="Equation.3">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96" name="Zástupný symbol pro obsah 15"/>
          <p:cNvSpPr>
            <a:spLocks noGrp="1"/>
          </p:cNvSpPr>
          <p:nvPr>
            <p:ph idx="1"/>
          </p:nvPr>
        </p:nvSpPr>
        <p:spPr>
          <a:xfrm>
            <a:off x="457200" y="1600200"/>
            <a:ext cx="8229600" cy="4525963"/>
          </a:xfrm>
        </p:spPr>
        <p:txBody>
          <a:bodyPr/>
          <a:lstStyle/>
          <a:p>
            <a:pPr marL="571500" indent="-514350"/>
            <a:r>
              <a:rPr lang="cs-CZ" smtClean="0"/>
              <a:t>Výsledek </a:t>
            </a:r>
            <a:r>
              <a:rPr lang="cs-CZ" b="1" smtClean="0"/>
              <a:t>není nestranný</a:t>
            </a:r>
            <a:endParaRPr lang="cs-CZ" smtClean="0"/>
          </a:p>
          <a:p>
            <a:pPr marL="898525" lvl="1" indent="-514350"/>
            <a:r>
              <a:rPr lang="cs-CZ" smtClean="0"/>
              <a:t>obsahuje systematickmou chybu</a:t>
            </a:r>
          </a:p>
          <a:p>
            <a:pPr marL="571500" indent="-514350"/>
            <a:endParaRPr lang="cs-CZ" smtClean="0"/>
          </a:p>
          <a:p>
            <a:pPr marL="571500" indent="-514350"/>
            <a:r>
              <a:rPr lang="cs-CZ" smtClean="0"/>
              <a:t>Výsledek je </a:t>
            </a:r>
            <a:r>
              <a:rPr lang="cs-CZ" b="1" smtClean="0"/>
              <a:t>konzistentní</a:t>
            </a:r>
          </a:p>
          <a:p>
            <a:pPr marL="898525" lvl="1" indent="-514350"/>
            <a:r>
              <a:rPr lang="cs-CZ" smtClean="0"/>
              <a:t>Konverguje pro nekonečný počet fotonů</a:t>
            </a:r>
          </a:p>
          <a:p>
            <a:pPr marL="898525" lvl="1" indent="-514350"/>
            <a:r>
              <a:rPr lang="cs-CZ" smtClean="0"/>
              <a:t>Toho ale </a:t>
            </a:r>
            <a:r>
              <a:rPr lang="en-US" smtClean="0"/>
              <a:t>prakticky </a:t>
            </a:r>
            <a:r>
              <a:rPr lang="cs-CZ" smtClean="0"/>
              <a:t>není možné dosáhnout z důvodu omezené velikosti paměti</a:t>
            </a:r>
          </a:p>
          <a:p>
            <a:pPr marL="898525" lvl="1" indent="-514350"/>
            <a:r>
              <a:rPr lang="cs-CZ" smtClean="0"/>
              <a:t>Řešení: </a:t>
            </a:r>
            <a:r>
              <a:rPr lang="cs-CZ" b="1" smtClean="0"/>
              <a:t>progressive photon mapping</a:t>
            </a:r>
            <a:r>
              <a:rPr lang="en-US" smtClean="0"/>
              <a:t/>
            </a:r>
            <a:br>
              <a:rPr lang="en-US" smtClean="0"/>
            </a:br>
            <a:endParaRPr lang="en-US" smtClean="0"/>
          </a:p>
        </p:txBody>
      </p:sp>
      <p:sp>
        <p:nvSpPr>
          <p:cNvPr id="6" name="Zástupný symbol pro zápatí 5"/>
          <p:cNvSpPr>
            <a:spLocks noGrp="1"/>
          </p:cNvSpPr>
          <p:nvPr>
            <p:ph type="ftr" sz="quarter" idx="11"/>
          </p:nvPr>
        </p:nvSpPr>
        <p:spPr/>
        <p:txBody>
          <a:bodyPr/>
          <a:lstStyle/>
          <a:p>
            <a:pPr>
              <a:defRPr/>
            </a:pPr>
            <a:r>
              <a:rPr lang="en-US" altLang="en-US" smtClean="0"/>
              <a:t>PG III (NPGR010) - J. Křivánek 2014</a:t>
            </a:r>
            <a:endParaRPr lang="en-US" alt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8229600" cy="1752600"/>
          </a:xfrm>
        </p:spPr>
        <p:txBody>
          <a:bodyPr/>
          <a:lstStyle/>
          <a:p>
            <a:pPr eaLnBrk="1" hangingPunct="1"/>
            <a:r>
              <a:rPr lang="cs-CZ" b="1" dirty="0" smtClean="0"/>
              <a:t>Progresivní fotonové mapy</a:t>
            </a:r>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endParaRPr lang="cs-CZ" sz="2000" dirty="0" smtClean="0"/>
          </a:p>
        </p:txBody>
      </p:sp>
    </p:spTree>
    <p:extLst>
      <p:ext uri="{BB962C8B-B14F-4D97-AF65-F5344CB8AC3E}">
        <p14:creationId xmlns:p14="http://schemas.microsoft.com/office/powerpoint/2010/main" val="2084478166"/>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Progresivní fotonové mapy</a:t>
            </a:r>
            <a:endParaRPr lang="en-US" dirty="0"/>
          </a:p>
        </p:txBody>
      </p:sp>
      <p:sp>
        <p:nvSpPr>
          <p:cNvPr id="3" name="Content Placeholder 2"/>
          <p:cNvSpPr>
            <a:spLocks noGrp="1"/>
          </p:cNvSpPr>
          <p:nvPr>
            <p:ph idx="1"/>
          </p:nvPr>
        </p:nvSpPr>
        <p:spPr/>
        <p:txBody>
          <a:bodyPr/>
          <a:lstStyle/>
          <a:p>
            <a:r>
              <a:rPr lang="cs-CZ" dirty="0" err="1" smtClean="0"/>
              <a:t>Rendering</a:t>
            </a:r>
            <a:r>
              <a:rPr lang="cs-CZ" dirty="0" smtClean="0"/>
              <a:t> v iteracích</a:t>
            </a:r>
          </a:p>
          <a:p>
            <a:endParaRPr lang="cs-CZ" dirty="0" smtClean="0"/>
          </a:p>
          <a:p>
            <a:r>
              <a:rPr lang="cs-CZ" dirty="0" smtClean="0"/>
              <a:t>V každé iteraci </a:t>
            </a:r>
            <a:r>
              <a:rPr lang="cs-CZ" b="1" dirty="0" smtClean="0"/>
              <a:t>zmenšení poloměru hledání nejbližších</a:t>
            </a:r>
            <a:r>
              <a:rPr lang="cs-CZ" dirty="0" smtClean="0"/>
              <a:t> fotonů tak, aby:</a:t>
            </a:r>
          </a:p>
          <a:p>
            <a:pPr lvl="1"/>
            <a:endParaRPr lang="cs-CZ" dirty="0" smtClean="0"/>
          </a:p>
          <a:p>
            <a:pPr lvl="1"/>
            <a:r>
              <a:rPr lang="cs-CZ" dirty="0" smtClean="0"/>
              <a:t>Celkový </a:t>
            </a:r>
            <a:r>
              <a:rPr lang="cs-CZ" b="1" dirty="0" err="1" smtClean="0"/>
              <a:t>bias</a:t>
            </a:r>
            <a:r>
              <a:rPr lang="cs-CZ" b="1" dirty="0" smtClean="0"/>
              <a:t> šel k nule</a:t>
            </a:r>
          </a:p>
          <a:p>
            <a:pPr lvl="1"/>
            <a:endParaRPr lang="cs-CZ" dirty="0" smtClean="0"/>
          </a:p>
          <a:p>
            <a:pPr lvl="1"/>
            <a:r>
              <a:rPr lang="cs-CZ" dirty="0" smtClean="0"/>
              <a:t>Celkový </a:t>
            </a:r>
            <a:r>
              <a:rPr lang="cs-CZ" b="1" dirty="0" smtClean="0"/>
              <a:t>rozptyl šel k nule</a:t>
            </a:r>
          </a:p>
          <a:p>
            <a:pPr lvl="1"/>
            <a:endParaRPr lang="cs-CZ" dirty="0" smtClean="0"/>
          </a:p>
          <a:p>
            <a:pPr lvl="1"/>
            <a:r>
              <a:rPr lang="cs-CZ" dirty="0" smtClean="0"/>
              <a:t>(tj. postačující podmínka pro konzistentnost </a:t>
            </a:r>
            <a:r>
              <a:rPr lang="cs-CZ" dirty="0" err="1" smtClean="0"/>
              <a:t>estimátoru</a:t>
            </a:r>
            <a:r>
              <a:rPr lang="cs-CZ" dirty="0" smtClean="0"/>
              <a:t>)</a:t>
            </a:r>
            <a:endParaRPr lang="en-US" dirty="0"/>
          </a:p>
        </p:txBody>
      </p:sp>
      <p:sp>
        <p:nvSpPr>
          <p:cNvPr id="4" name="Footer Placeholder 3"/>
          <p:cNvSpPr>
            <a:spLocks noGrp="1"/>
          </p:cNvSpPr>
          <p:nvPr>
            <p:ph type="ftr" sz="quarter" idx="11"/>
          </p:nvPr>
        </p:nvSpPr>
        <p:spPr/>
        <p:txBody>
          <a:bodyPr/>
          <a:lstStyle/>
          <a:p>
            <a:pPr>
              <a:defRPr/>
            </a:pPr>
            <a:r>
              <a:rPr lang="en-US" altLang="en-US" smtClean="0"/>
              <a:t>PG III (NPGR010) - J. Křivánek 2014</a:t>
            </a:r>
            <a:endParaRPr lang="en-US" altLang="en-US"/>
          </a:p>
        </p:txBody>
      </p:sp>
    </p:spTree>
    <p:extLst>
      <p:ext uri="{BB962C8B-B14F-4D97-AF65-F5344CB8AC3E}">
        <p14:creationId xmlns:p14="http://schemas.microsoft.com/office/powerpoint/2010/main" val="37518108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cs-CZ" dirty="0" smtClean="0"/>
              <a:t>Progresivní fotonové mapy</a:t>
            </a:r>
            <a:endParaRPr lang="en-US" dirty="0" smtClean="0"/>
          </a:p>
        </p:txBody>
      </p:sp>
      <p:sp>
        <p:nvSpPr>
          <p:cNvPr id="51203" name="Content Placeholder 2"/>
          <p:cNvSpPr>
            <a:spLocks noGrp="1"/>
          </p:cNvSpPr>
          <p:nvPr>
            <p:ph idx="1"/>
          </p:nvPr>
        </p:nvSpPr>
        <p:spPr/>
        <p:txBody>
          <a:bodyPr/>
          <a:lstStyle/>
          <a:p>
            <a:r>
              <a:rPr lang="cs-CZ" dirty="0" smtClean="0"/>
              <a:t>Iterativní procedura</a:t>
            </a:r>
          </a:p>
        </p:txBody>
      </p:sp>
      <p:sp>
        <p:nvSpPr>
          <p:cNvPr id="5" name="TextovéPole 6"/>
          <p:cNvSpPr txBox="1"/>
          <p:nvPr/>
        </p:nvSpPr>
        <p:spPr>
          <a:xfrm>
            <a:off x="6659563" y="6211888"/>
            <a:ext cx="2233612" cy="369887"/>
          </a:xfrm>
          <a:prstGeom prst="rect">
            <a:avLst/>
          </a:prstGeom>
          <a:noFill/>
        </p:spPr>
        <p:txBody>
          <a:bodyPr>
            <a:spAutoFit/>
          </a:bodyPr>
          <a:lstStyle/>
          <a:p>
            <a:pPr>
              <a:defRPr/>
            </a:pPr>
            <a:r>
              <a:rPr lang="en-US" dirty="0">
                <a:latin typeface="+mn-lt"/>
              </a:rPr>
              <a:t>© Hachisuka et al.</a:t>
            </a:r>
          </a:p>
        </p:txBody>
      </p:sp>
      <p:pic>
        <p:nvPicPr>
          <p:cNvPr id="592898" name="Picture 2"/>
          <p:cNvPicPr>
            <a:picLocks noChangeAspect="1" noChangeArrowheads="1"/>
          </p:cNvPicPr>
          <p:nvPr/>
        </p:nvPicPr>
        <p:blipFill>
          <a:blip r:embed="rId2" cstate="print"/>
          <a:srcRect/>
          <a:stretch>
            <a:fillRect/>
          </a:stretch>
        </p:blipFill>
        <p:spPr bwMode="auto">
          <a:xfrm>
            <a:off x="5076376" y="2441647"/>
            <a:ext cx="2880000" cy="2643537"/>
          </a:xfrm>
          <a:prstGeom prst="rect">
            <a:avLst/>
          </a:prstGeom>
          <a:noFill/>
          <a:ln w="9525">
            <a:noFill/>
            <a:miter lim="800000"/>
            <a:headEnd/>
            <a:tailEnd/>
          </a:ln>
        </p:spPr>
      </p:pic>
      <p:pic>
        <p:nvPicPr>
          <p:cNvPr id="592899" name="Picture 3"/>
          <p:cNvPicPr>
            <a:picLocks noChangeAspect="1" noChangeArrowheads="1"/>
          </p:cNvPicPr>
          <p:nvPr/>
        </p:nvPicPr>
        <p:blipFill>
          <a:blip r:embed="rId3" cstate="print"/>
          <a:srcRect/>
          <a:stretch>
            <a:fillRect/>
          </a:stretch>
        </p:blipFill>
        <p:spPr bwMode="auto">
          <a:xfrm>
            <a:off x="1403968" y="2441647"/>
            <a:ext cx="2880000" cy="2631410"/>
          </a:xfrm>
          <a:prstGeom prst="rect">
            <a:avLst/>
          </a:prstGeom>
          <a:noFill/>
          <a:ln w="9525">
            <a:noFill/>
            <a:miter lim="800000"/>
            <a:headEnd/>
            <a:tailEnd/>
          </a:ln>
        </p:spPr>
      </p:pic>
      <p:cxnSp>
        <p:nvCxnSpPr>
          <p:cNvPr id="9" name="Straight Arrow Connector 8"/>
          <p:cNvCxnSpPr/>
          <p:nvPr/>
        </p:nvCxnSpPr>
        <p:spPr>
          <a:xfrm>
            <a:off x="4396452" y="3717032"/>
            <a:ext cx="576064"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028384" y="3717032"/>
            <a:ext cx="50405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532440" y="3717032"/>
            <a:ext cx="0" cy="194421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755576" y="5661248"/>
            <a:ext cx="777686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755576" y="3645024"/>
            <a:ext cx="0" cy="201622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755576" y="3645024"/>
            <a:ext cx="432048"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4" name="Zástupný symbol pro zápatí 13"/>
          <p:cNvSpPr>
            <a:spLocks noGrp="1"/>
          </p:cNvSpPr>
          <p:nvPr>
            <p:ph type="ftr" sz="quarter" idx="11"/>
          </p:nvPr>
        </p:nvSpPr>
        <p:spPr/>
        <p:txBody>
          <a:bodyPr/>
          <a:lstStyle/>
          <a:p>
            <a:pPr>
              <a:defRPr/>
            </a:pPr>
            <a:r>
              <a:rPr lang="en-US" altLang="en-US" smtClean="0"/>
              <a:t>PG III (NPGR010) - J. Křivánek 2014</a:t>
            </a:r>
            <a:endParaRPr lang="en-US" altLang="en-US"/>
          </a:p>
        </p:txBody>
      </p:sp>
    </p:spTree>
    <p:extLst>
      <p:ext uri="{BB962C8B-B14F-4D97-AF65-F5344CB8AC3E}">
        <p14:creationId xmlns:p14="http://schemas.microsoft.com/office/powerpoint/2010/main" val="12083235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cs-CZ" smtClean="0"/>
              <a:t>Progresivní fotonové mapy</a:t>
            </a:r>
            <a:endParaRPr lang="en-US" smtClean="0"/>
          </a:p>
        </p:txBody>
      </p:sp>
      <p:sp>
        <p:nvSpPr>
          <p:cNvPr id="52227" name="Content Placeholder 2"/>
          <p:cNvSpPr>
            <a:spLocks noGrp="1"/>
          </p:cNvSpPr>
          <p:nvPr>
            <p:ph idx="1"/>
          </p:nvPr>
        </p:nvSpPr>
        <p:spPr/>
        <p:txBody>
          <a:bodyPr/>
          <a:lstStyle/>
          <a:p>
            <a:endParaRPr lang="en-US" smtClean="0"/>
          </a:p>
        </p:txBody>
      </p:sp>
      <p:pic>
        <p:nvPicPr>
          <p:cNvPr id="52228" name="Picture 2"/>
          <p:cNvPicPr>
            <a:picLocks noChangeAspect="1" noChangeArrowheads="1"/>
          </p:cNvPicPr>
          <p:nvPr/>
        </p:nvPicPr>
        <p:blipFill>
          <a:blip r:embed="rId2" cstate="print"/>
          <a:srcRect/>
          <a:stretch>
            <a:fillRect/>
          </a:stretch>
        </p:blipFill>
        <p:spPr bwMode="auto">
          <a:xfrm>
            <a:off x="0" y="2420938"/>
            <a:ext cx="9144000" cy="2674937"/>
          </a:xfrm>
          <a:prstGeom prst="rect">
            <a:avLst/>
          </a:prstGeom>
          <a:noFill/>
          <a:ln w="9525">
            <a:noFill/>
            <a:miter lim="800000"/>
            <a:headEnd/>
            <a:tailEnd/>
          </a:ln>
        </p:spPr>
      </p:pic>
      <p:sp>
        <p:nvSpPr>
          <p:cNvPr id="6" name="Zástupný symbol pro zápatí 5"/>
          <p:cNvSpPr>
            <a:spLocks noGrp="1"/>
          </p:cNvSpPr>
          <p:nvPr>
            <p:ph type="ftr" sz="quarter" idx="11"/>
          </p:nvPr>
        </p:nvSpPr>
        <p:spPr/>
        <p:txBody>
          <a:bodyPr/>
          <a:lstStyle/>
          <a:p>
            <a:pPr>
              <a:defRPr/>
            </a:pPr>
            <a:r>
              <a:rPr lang="en-US" altLang="en-US" smtClean="0"/>
              <a:t>PG III (NPGR010) - J. Křivánek 2014</a:t>
            </a:r>
            <a:endParaRPr lang="en-US" altLang="en-US"/>
          </a:p>
        </p:txBody>
      </p:sp>
    </p:spTree>
    <p:extLst>
      <p:ext uri="{BB962C8B-B14F-4D97-AF65-F5344CB8AC3E}">
        <p14:creationId xmlns:p14="http://schemas.microsoft.com/office/powerpoint/2010/main" val="3169134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cs-CZ" dirty="0" smtClean="0"/>
              <a:t>Progresivní fotonové mapy</a:t>
            </a:r>
            <a:endParaRPr lang="en-US" dirty="0" smtClean="0"/>
          </a:p>
        </p:txBody>
      </p:sp>
      <p:sp>
        <p:nvSpPr>
          <p:cNvPr id="53251" name="Content Placeholder 2"/>
          <p:cNvSpPr>
            <a:spLocks noGrp="1"/>
          </p:cNvSpPr>
          <p:nvPr>
            <p:ph idx="1"/>
          </p:nvPr>
        </p:nvSpPr>
        <p:spPr/>
        <p:txBody>
          <a:bodyPr/>
          <a:lstStyle/>
          <a:p>
            <a:endParaRPr lang="en-US" smtClean="0"/>
          </a:p>
        </p:txBody>
      </p:sp>
      <p:pic>
        <p:nvPicPr>
          <p:cNvPr id="53252" name="Picture 2"/>
          <p:cNvPicPr>
            <a:picLocks noChangeAspect="1" noChangeArrowheads="1"/>
          </p:cNvPicPr>
          <p:nvPr/>
        </p:nvPicPr>
        <p:blipFill>
          <a:blip r:embed="rId2" cstate="print"/>
          <a:srcRect/>
          <a:stretch>
            <a:fillRect/>
          </a:stretch>
        </p:blipFill>
        <p:spPr bwMode="auto">
          <a:xfrm>
            <a:off x="0" y="1989138"/>
            <a:ext cx="9144000" cy="3698875"/>
          </a:xfrm>
          <a:prstGeom prst="rect">
            <a:avLst/>
          </a:prstGeom>
          <a:noFill/>
          <a:ln w="9525">
            <a:noFill/>
            <a:miter lim="800000"/>
            <a:headEnd/>
            <a:tailEnd/>
          </a:ln>
        </p:spPr>
      </p:pic>
      <p:sp>
        <p:nvSpPr>
          <p:cNvPr id="6" name="Zástupný symbol pro zápatí 5"/>
          <p:cNvSpPr>
            <a:spLocks noGrp="1"/>
          </p:cNvSpPr>
          <p:nvPr>
            <p:ph type="ftr" sz="quarter" idx="11"/>
          </p:nvPr>
        </p:nvSpPr>
        <p:spPr/>
        <p:txBody>
          <a:bodyPr/>
          <a:lstStyle/>
          <a:p>
            <a:pPr>
              <a:defRPr/>
            </a:pPr>
            <a:r>
              <a:rPr lang="en-US" altLang="en-US" smtClean="0"/>
              <a:t>PG III (NPGR010) - J. Křivánek 2014</a:t>
            </a:r>
            <a:endParaRPr lang="en-US" altLang="en-US"/>
          </a:p>
        </p:txBody>
      </p:sp>
    </p:spTree>
    <p:extLst>
      <p:ext uri="{BB962C8B-B14F-4D97-AF65-F5344CB8AC3E}">
        <p14:creationId xmlns:p14="http://schemas.microsoft.com/office/powerpoint/2010/main" val="16090952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Progresivní fotonové mapy</a:t>
            </a:r>
            <a:endParaRPr lang="en-US" dirty="0"/>
          </a:p>
        </p:txBody>
      </p:sp>
      <p:sp>
        <p:nvSpPr>
          <p:cNvPr id="3" name="Content Placeholder 2"/>
          <p:cNvSpPr>
            <a:spLocks noGrp="1"/>
          </p:cNvSpPr>
          <p:nvPr>
            <p:ph idx="1"/>
          </p:nvPr>
        </p:nvSpPr>
        <p:spPr>
          <a:xfrm>
            <a:off x="457200" y="1734924"/>
            <a:ext cx="8229600" cy="4530725"/>
          </a:xfrm>
        </p:spPr>
        <p:txBody>
          <a:bodyPr/>
          <a:lstStyle/>
          <a:p>
            <a:endParaRPr lang="en-US"/>
          </a:p>
        </p:txBody>
      </p:sp>
      <p:sp>
        <p:nvSpPr>
          <p:cNvPr id="4" name="Footer Placeholder 3"/>
          <p:cNvSpPr>
            <a:spLocks noGrp="1"/>
          </p:cNvSpPr>
          <p:nvPr>
            <p:ph type="ftr" sz="quarter" idx="11"/>
          </p:nvPr>
        </p:nvSpPr>
        <p:spPr/>
        <p:txBody>
          <a:bodyPr/>
          <a:lstStyle/>
          <a:p>
            <a:pPr>
              <a:defRPr/>
            </a:pPr>
            <a:r>
              <a:rPr lang="en-US" altLang="en-US" smtClean="0"/>
              <a:t>PG III (NPGR010) - J. Křivánek 2014</a:t>
            </a:r>
            <a:endParaRPr lang="en-US" altLang="en-US"/>
          </a:p>
        </p:txBody>
      </p:sp>
      <p:pic>
        <p:nvPicPr>
          <p:cNvPr id="593922" name="Picture 2"/>
          <p:cNvPicPr>
            <a:picLocks noChangeAspect="1" noChangeArrowheads="1"/>
          </p:cNvPicPr>
          <p:nvPr/>
        </p:nvPicPr>
        <p:blipFill>
          <a:blip r:embed="rId2" cstate="print"/>
          <a:srcRect/>
          <a:stretch>
            <a:fillRect/>
          </a:stretch>
        </p:blipFill>
        <p:spPr bwMode="auto">
          <a:xfrm>
            <a:off x="683568" y="1259468"/>
            <a:ext cx="3705225" cy="4686300"/>
          </a:xfrm>
          <a:prstGeom prst="rect">
            <a:avLst/>
          </a:prstGeom>
          <a:noFill/>
          <a:ln w="9525">
            <a:noFill/>
            <a:miter lim="800000"/>
            <a:headEnd/>
            <a:tailEnd/>
          </a:ln>
        </p:spPr>
      </p:pic>
      <p:pic>
        <p:nvPicPr>
          <p:cNvPr id="593923" name="Picture 3"/>
          <p:cNvPicPr>
            <a:picLocks noChangeAspect="1" noChangeArrowheads="1"/>
          </p:cNvPicPr>
          <p:nvPr/>
        </p:nvPicPr>
        <p:blipFill>
          <a:blip r:embed="rId3" cstate="print"/>
          <a:srcRect/>
          <a:stretch>
            <a:fillRect/>
          </a:stretch>
        </p:blipFill>
        <p:spPr bwMode="auto">
          <a:xfrm>
            <a:off x="4788024" y="1259468"/>
            <a:ext cx="3695700" cy="4667250"/>
          </a:xfrm>
          <a:prstGeom prst="rect">
            <a:avLst/>
          </a:prstGeom>
          <a:noFill/>
          <a:ln w="9525">
            <a:noFill/>
            <a:miter lim="800000"/>
            <a:headEnd/>
            <a:tailEnd/>
          </a:ln>
        </p:spPr>
      </p:pic>
      <p:sp>
        <p:nvSpPr>
          <p:cNvPr id="8" name="TextovéPole 6"/>
          <p:cNvSpPr txBox="1"/>
          <p:nvPr/>
        </p:nvSpPr>
        <p:spPr>
          <a:xfrm>
            <a:off x="1403648" y="5939988"/>
            <a:ext cx="2233612" cy="369332"/>
          </a:xfrm>
          <a:prstGeom prst="rect">
            <a:avLst/>
          </a:prstGeom>
          <a:noFill/>
        </p:spPr>
        <p:txBody>
          <a:bodyPr>
            <a:spAutoFit/>
          </a:bodyPr>
          <a:lstStyle/>
          <a:p>
            <a:pPr algn="ctr">
              <a:defRPr/>
            </a:pPr>
            <a:r>
              <a:rPr lang="en-US" dirty="0" smtClean="0">
                <a:latin typeface="+mn-lt"/>
              </a:rPr>
              <a:t>BDPT</a:t>
            </a:r>
            <a:endParaRPr lang="en-US" dirty="0">
              <a:latin typeface="+mn-lt"/>
            </a:endParaRPr>
          </a:p>
        </p:txBody>
      </p:sp>
      <p:sp>
        <p:nvSpPr>
          <p:cNvPr id="9" name="TextovéPole 6"/>
          <p:cNvSpPr txBox="1"/>
          <p:nvPr/>
        </p:nvSpPr>
        <p:spPr>
          <a:xfrm>
            <a:off x="5508104" y="5939988"/>
            <a:ext cx="2233612" cy="369332"/>
          </a:xfrm>
          <a:prstGeom prst="rect">
            <a:avLst/>
          </a:prstGeom>
          <a:noFill/>
        </p:spPr>
        <p:txBody>
          <a:bodyPr>
            <a:spAutoFit/>
          </a:bodyPr>
          <a:lstStyle/>
          <a:p>
            <a:pPr algn="ctr">
              <a:defRPr/>
            </a:pPr>
            <a:r>
              <a:rPr lang="en-US" dirty="0" smtClean="0">
                <a:latin typeface="+mn-lt"/>
              </a:rPr>
              <a:t>PPM</a:t>
            </a:r>
            <a:endParaRPr lang="en-US" dirty="0">
              <a:latin typeface="+mn-lt"/>
            </a:endParaRPr>
          </a:p>
        </p:txBody>
      </p:sp>
    </p:spTree>
    <p:extLst>
      <p:ext uri="{BB962C8B-B14F-4D97-AF65-F5344CB8AC3E}">
        <p14:creationId xmlns:p14="http://schemas.microsoft.com/office/powerpoint/2010/main" val="20582653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Obrázek 8" descr="cornellpool.jpg"/>
          <p:cNvPicPr>
            <a:picLocks noChangeAspect="1"/>
          </p:cNvPicPr>
          <p:nvPr/>
        </p:nvPicPr>
        <p:blipFill>
          <a:blip r:embed="rId3" cstate="print"/>
          <a:srcRect/>
          <a:stretch>
            <a:fillRect/>
          </a:stretch>
        </p:blipFill>
        <p:spPr bwMode="auto">
          <a:xfrm>
            <a:off x="0" y="1357313"/>
            <a:ext cx="4718050" cy="3584575"/>
          </a:xfrm>
          <a:prstGeom prst="rect">
            <a:avLst/>
          </a:prstGeom>
          <a:noFill/>
          <a:ln w="9525">
            <a:noFill/>
            <a:miter lim="800000"/>
            <a:headEnd/>
            <a:tailEnd/>
          </a:ln>
        </p:spPr>
      </p:pic>
      <p:sp>
        <p:nvSpPr>
          <p:cNvPr id="7172" name="Nadpis 1"/>
          <p:cNvSpPr>
            <a:spLocks noGrp="1"/>
          </p:cNvSpPr>
          <p:nvPr>
            <p:ph type="title"/>
          </p:nvPr>
        </p:nvSpPr>
        <p:spPr/>
        <p:txBody>
          <a:bodyPr/>
          <a:lstStyle/>
          <a:p>
            <a:pPr eaLnBrk="1" hangingPunct="1"/>
            <a:r>
              <a:rPr lang="cs-CZ" dirty="0" smtClean="0"/>
              <a:t>Fotonové mapy – </a:t>
            </a:r>
            <a:r>
              <a:rPr lang="en-US" dirty="0" smtClean="0"/>
              <a:t>SDS</a:t>
            </a:r>
            <a:r>
              <a:rPr lang="cs-CZ" dirty="0" smtClean="0"/>
              <a:t> cesty</a:t>
            </a:r>
            <a:endParaRPr lang="en-US" dirty="0" smtClean="0"/>
          </a:p>
        </p:txBody>
      </p:sp>
      <p:graphicFrame>
        <p:nvGraphicFramePr>
          <p:cNvPr id="7170" name="Object 5"/>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640002" name="Rovnice" r:id="rId4" imgW="114151" imgH="215619" progId="Equation.3">
                  <p:embed/>
                </p:oleObj>
              </mc:Choice>
              <mc:Fallback>
                <p:oleObj name="Rovnice" r:id="rId4" imgW="114151" imgH="21561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173" name="Zástupný symbol pro obsah 5" descr="photonmapping_renderBitch7.jpg"/>
          <p:cNvPicPr>
            <a:picLocks noGrp="1" noChangeAspect="1"/>
          </p:cNvPicPr>
          <p:nvPr>
            <p:ph idx="1"/>
          </p:nvPr>
        </p:nvPicPr>
        <p:blipFill>
          <a:blip r:embed="rId6" cstate="print"/>
          <a:srcRect/>
          <a:stretch>
            <a:fillRect/>
          </a:stretch>
        </p:blipFill>
        <p:spPr>
          <a:xfrm>
            <a:off x="4286250" y="2786063"/>
            <a:ext cx="4572000" cy="3429000"/>
          </a:xfrm>
        </p:spPr>
      </p:pic>
      <p:sp>
        <p:nvSpPr>
          <p:cNvPr id="7174" name="TextovéPole 6"/>
          <p:cNvSpPr txBox="1">
            <a:spLocks noChangeArrowheads="1"/>
          </p:cNvSpPr>
          <p:nvPr/>
        </p:nvSpPr>
        <p:spPr bwMode="auto">
          <a:xfrm>
            <a:off x="6931025" y="6215063"/>
            <a:ext cx="2112963" cy="369887"/>
          </a:xfrm>
          <a:prstGeom prst="rect">
            <a:avLst/>
          </a:prstGeom>
          <a:noFill/>
          <a:ln w="9525">
            <a:noFill/>
            <a:miter lim="800000"/>
            <a:headEnd/>
            <a:tailEnd/>
          </a:ln>
        </p:spPr>
        <p:txBody>
          <a:bodyPr wrap="none">
            <a:spAutoFit/>
          </a:bodyPr>
          <a:lstStyle/>
          <a:p>
            <a:pPr>
              <a:defRPr/>
            </a:pPr>
            <a:r>
              <a:rPr lang="en-US" dirty="0">
                <a:latin typeface="+mn-lt"/>
              </a:rPr>
              <a:t>© </a:t>
            </a:r>
            <a:r>
              <a:rPr lang="cs-CZ" dirty="0">
                <a:latin typeface="+mn-lt"/>
              </a:rPr>
              <a:t>Wojciech Jarosz</a:t>
            </a:r>
            <a:endParaRPr lang="en-US" dirty="0">
              <a:latin typeface="+mn-lt"/>
            </a:endParaRPr>
          </a:p>
        </p:txBody>
      </p:sp>
      <p:sp>
        <p:nvSpPr>
          <p:cNvPr id="7176" name="TextovéPole 10"/>
          <p:cNvSpPr txBox="1">
            <a:spLocks noChangeArrowheads="1"/>
          </p:cNvSpPr>
          <p:nvPr/>
        </p:nvSpPr>
        <p:spPr bwMode="auto">
          <a:xfrm>
            <a:off x="214313" y="4929188"/>
            <a:ext cx="1712912" cy="646112"/>
          </a:xfrm>
          <a:prstGeom prst="rect">
            <a:avLst/>
          </a:prstGeom>
          <a:noFill/>
          <a:ln w="9525">
            <a:noFill/>
            <a:miter lim="800000"/>
            <a:headEnd/>
            <a:tailEnd/>
          </a:ln>
        </p:spPr>
        <p:txBody>
          <a:bodyPr wrap="none">
            <a:spAutoFit/>
          </a:bodyPr>
          <a:lstStyle/>
          <a:p>
            <a:pPr>
              <a:defRPr/>
            </a:pPr>
            <a:r>
              <a:rPr lang="en-US" dirty="0">
                <a:latin typeface="+mn-lt"/>
              </a:rPr>
              <a:t>© </a:t>
            </a:r>
            <a:r>
              <a:rPr lang="en-US" dirty="0" err="1">
                <a:latin typeface="+mn-lt"/>
              </a:rPr>
              <a:t>H.W.Jensen</a:t>
            </a:r>
            <a:endParaRPr lang="en-GB" dirty="0">
              <a:latin typeface="+mn-lt"/>
            </a:endParaRPr>
          </a:p>
          <a:p>
            <a:pPr>
              <a:defRPr/>
            </a:pPr>
            <a:endParaRPr lang="en-US" dirty="0">
              <a:latin typeface="+mn-lt"/>
            </a:endParaRPr>
          </a:p>
        </p:txBody>
      </p:sp>
      <p:sp>
        <p:nvSpPr>
          <p:cNvPr id="9" name="Zástupný symbol pro zápatí 8"/>
          <p:cNvSpPr>
            <a:spLocks noGrp="1"/>
          </p:cNvSpPr>
          <p:nvPr>
            <p:ph type="ftr" sz="quarter" idx="11"/>
          </p:nvPr>
        </p:nvSpPr>
        <p:spPr/>
        <p:txBody>
          <a:bodyPr/>
          <a:lstStyle/>
          <a:p>
            <a:pPr>
              <a:defRPr/>
            </a:pPr>
            <a:r>
              <a:rPr lang="en-US" altLang="en-US" smtClean="0"/>
              <a:t>PG III (NPGR010) - J. Křivánek 2014</a:t>
            </a:r>
            <a:endParaRPr lang="en-US" altLang="en-US" dirty="0"/>
          </a:p>
        </p:txBody>
      </p:sp>
    </p:spTree>
    <p:extLst>
      <p:ext uri="{BB962C8B-B14F-4D97-AF65-F5344CB8AC3E}">
        <p14:creationId xmlns:p14="http://schemas.microsoft.com/office/powerpoint/2010/main" val="3765841246"/>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8229600" cy="1752600"/>
          </a:xfrm>
        </p:spPr>
        <p:txBody>
          <a:bodyPr/>
          <a:lstStyle/>
          <a:p>
            <a:pPr eaLnBrk="1" hangingPunct="1"/>
            <a:r>
              <a:rPr lang="cs-CZ" b="1" dirty="0" smtClean="0"/>
              <a:t>Naše práce: </a:t>
            </a:r>
            <a:br>
              <a:rPr lang="cs-CZ" b="1" dirty="0" smtClean="0"/>
            </a:br>
            <a:r>
              <a:rPr lang="en-US" b="1" dirty="0" smtClean="0"/>
              <a:t>Vertex Connection and Merging</a:t>
            </a:r>
            <a:endParaRPr lang="cs-CZ" b="1" dirty="0" smtClean="0"/>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endParaRPr lang="cs-CZ" sz="2000" dirty="0" smtClean="0"/>
          </a:p>
        </p:txBody>
      </p:sp>
    </p:spTree>
    <p:extLst>
      <p:ext uri="{BB962C8B-B14F-4D97-AF65-F5344CB8AC3E}">
        <p14:creationId xmlns:p14="http://schemas.microsoft.com/office/powerpoint/2010/main" val="637151899"/>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Robustní fotonové mapy</a:t>
            </a:r>
            <a:endParaRPr lang="cs-CZ" dirty="0"/>
          </a:p>
        </p:txBody>
      </p:sp>
      <p:sp>
        <p:nvSpPr>
          <p:cNvPr id="3" name="Content Placeholder 2"/>
          <p:cNvSpPr>
            <a:spLocks noGrp="1"/>
          </p:cNvSpPr>
          <p:nvPr>
            <p:ph idx="1"/>
          </p:nvPr>
        </p:nvSpPr>
        <p:spPr/>
        <p:txBody>
          <a:bodyPr/>
          <a:lstStyle/>
          <a:p>
            <a:r>
              <a:rPr lang="cs-CZ" dirty="0" smtClean="0"/>
              <a:t>Kde přesně na cestě od kamery provést odhad radiance (tj. napojit se na cesty od kamery)?</a:t>
            </a:r>
          </a:p>
          <a:p>
            <a:endParaRPr lang="cs-CZ" dirty="0" smtClean="0"/>
          </a:p>
          <a:p>
            <a:r>
              <a:rPr lang="cs-CZ" b="1" dirty="0" smtClean="0"/>
              <a:t>Heuristika</a:t>
            </a:r>
            <a:r>
              <a:rPr lang="cs-CZ" dirty="0" smtClean="0"/>
              <a:t> ve fotonových mapách:</a:t>
            </a:r>
          </a:p>
          <a:p>
            <a:pPr lvl="1"/>
            <a:r>
              <a:rPr lang="cs-CZ" dirty="0" smtClean="0"/>
              <a:t>Difúzní povrch … napoj se co nejdříve</a:t>
            </a:r>
          </a:p>
          <a:p>
            <a:pPr lvl="1"/>
            <a:r>
              <a:rPr lang="cs-CZ" dirty="0" smtClean="0"/>
              <a:t>Lesklý povrch … pokračuj cestu od kamery</a:t>
            </a:r>
          </a:p>
          <a:p>
            <a:pPr lvl="1"/>
            <a:endParaRPr lang="cs-CZ" dirty="0" smtClean="0"/>
          </a:p>
          <a:p>
            <a:r>
              <a:rPr lang="cs-CZ" dirty="0" smtClean="0"/>
              <a:t>Chceme </a:t>
            </a:r>
            <a:r>
              <a:rPr lang="cs-CZ" b="1" dirty="0" smtClean="0"/>
              <a:t>univerzálnější</a:t>
            </a:r>
            <a:r>
              <a:rPr lang="cs-CZ" dirty="0" smtClean="0"/>
              <a:t>, </a:t>
            </a:r>
            <a:r>
              <a:rPr lang="cs-CZ" b="1" dirty="0" smtClean="0"/>
              <a:t>robustnější </a:t>
            </a:r>
            <a:r>
              <a:rPr lang="cs-CZ" dirty="0" smtClean="0"/>
              <a:t>řešení</a:t>
            </a:r>
            <a:endParaRPr lang="en-US" dirty="0" smtClean="0"/>
          </a:p>
          <a:p>
            <a:pPr lvl="1"/>
            <a:r>
              <a:rPr lang="en-US" b="1" dirty="0"/>
              <a:t>Vertex Connection and Merging</a:t>
            </a:r>
            <a:r>
              <a:rPr lang="en-US" dirty="0"/>
              <a:t/>
            </a:r>
            <a:br>
              <a:rPr lang="en-US" dirty="0"/>
            </a:br>
            <a:r>
              <a:rPr lang="en-US" dirty="0"/>
              <a:t>[</a:t>
            </a:r>
            <a:r>
              <a:rPr lang="cs-CZ" dirty="0" err="1"/>
              <a:t>Georgiev</a:t>
            </a:r>
            <a:r>
              <a:rPr lang="cs-CZ" dirty="0"/>
              <a:t> et al., </a:t>
            </a:r>
            <a:r>
              <a:rPr lang="cs-CZ" dirty="0" smtClean="0"/>
              <a:t>2012</a:t>
            </a:r>
            <a:r>
              <a:rPr lang="en-US" dirty="0"/>
              <a:t>]</a:t>
            </a:r>
            <a:endParaRPr lang="cs-CZ" dirty="0"/>
          </a:p>
        </p:txBody>
      </p:sp>
      <p:sp>
        <p:nvSpPr>
          <p:cNvPr id="4" name="Footer Placeholder 3"/>
          <p:cNvSpPr>
            <a:spLocks noGrp="1"/>
          </p:cNvSpPr>
          <p:nvPr>
            <p:ph type="ftr" sz="quarter" idx="11"/>
          </p:nvPr>
        </p:nvSpPr>
        <p:spPr/>
        <p:txBody>
          <a:bodyPr/>
          <a:lstStyle/>
          <a:p>
            <a:pPr>
              <a:defRPr/>
            </a:pPr>
            <a:r>
              <a:rPr lang="en-US" altLang="en-US" smtClean="0"/>
              <a:t>PG III (NPGR010) - J. Křivánek 2014</a:t>
            </a:r>
            <a:endParaRPr lang="en-US" altLang="en-US"/>
          </a:p>
        </p:txBody>
      </p:sp>
    </p:spTree>
    <p:extLst>
      <p:ext uri="{BB962C8B-B14F-4D97-AF65-F5344CB8AC3E}">
        <p14:creationId xmlns:p14="http://schemas.microsoft.com/office/powerpoint/2010/main" val="32691639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D:\Dropbox\Presentations\SIGGRAPH_Asia_2012\Comparison\livingroom\ggbs_s_bp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63894" y="6396340"/>
            <a:ext cx="5580113"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chemeClr val="bg1"/>
                </a:solidFill>
                <a:effectLst>
                  <a:outerShdw blurRad="50800" dist="38100" dir="2700000" algn="tl" rotWithShape="0">
                    <a:prstClr val="black"/>
                  </a:outerShdw>
                </a:effectLst>
                <a:latin typeface="+mn-lt"/>
              </a:rPr>
              <a:t>Bidirectional path tracing </a:t>
            </a:r>
            <a:r>
              <a:rPr lang="en-US" sz="2400" dirty="0" smtClean="0">
                <a:solidFill>
                  <a:schemeClr val="bg1"/>
                </a:solidFill>
                <a:effectLst>
                  <a:outerShdw blurRad="50800" dist="38100" dir="2700000" algn="tl" rotWithShape="0">
                    <a:prstClr val="black"/>
                  </a:outerShdw>
                </a:effectLst>
                <a:latin typeface="+mn-lt"/>
              </a:rPr>
              <a:t>(30 min)</a:t>
            </a:r>
            <a:endParaRPr lang="en-US" sz="2400" dirty="0">
              <a:solidFill>
                <a:schemeClr val="bg1"/>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1173086886"/>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3" name="Picture 7" descr="D:\Dropbox\Presentations\SIGGRAPH_Asia_2012\Comparison\livingroom\ggbs_s_pp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11560" y="6381332"/>
            <a:ext cx="8532444"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chemeClr val="bg1"/>
                </a:solidFill>
                <a:effectLst>
                  <a:outerShdw blurRad="50800" dist="38100" dir="2700000" algn="tl" rotWithShape="0">
                    <a:prstClr val="black"/>
                  </a:outerShdw>
                </a:effectLst>
                <a:latin typeface="+mn-lt"/>
              </a:rPr>
              <a:t>Photon mapping  </a:t>
            </a:r>
            <a:r>
              <a:rPr lang="en-US" sz="2400" b="1" dirty="0" smtClean="0">
                <a:solidFill>
                  <a:schemeClr val="bg1"/>
                </a:solidFill>
                <a:effectLst>
                  <a:outerShdw blurRad="50800" dist="38100" dir="2700000" algn="tl" rotWithShape="0">
                    <a:prstClr val="black"/>
                  </a:outerShdw>
                </a:effectLst>
                <a:latin typeface="+mj-lt"/>
              </a:rPr>
              <a:t>(Density estimation)</a:t>
            </a:r>
            <a:r>
              <a:rPr lang="en-US" sz="2400" b="1" dirty="0" smtClean="0">
                <a:solidFill>
                  <a:schemeClr val="bg1"/>
                </a:solidFill>
                <a:effectLst>
                  <a:outerShdw blurRad="50800" dist="38100" dir="2700000" algn="tl" rotWithShape="0">
                    <a:prstClr val="black"/>
                  </a:outerShdw>
                </a:effectLst>
              </a:rPr>
              <a:t> </a:t>
            </a:r>
            <a:r>
              <a:rPr lang="en-US" sz="2400" dirty="0" smtClean="0">
                <a:solidFill>
                  <a:schemeClr val="bg1"/>
                </a:solidFill>
                <a:effectLst>
                  <a:outerShdw blurRad="50800" dist="38100" dir="2700000" algn="tl" rotWithShape="0">
                    <a:prstClr val="black"/>
                  </a:outerShdw>
                </a:effectLst>
                <a:latin typeface="+mn-lt"/>
              </a:rPr>
              <a:t>(30 min)</a:t>
            </a:r>
            <a:endParaRPr lang="en-US" sz="2400" dirty="0">
              <a:solidFill>
                <a:schemeClr val="bg1"/>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1287321589"/>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D:\Dropbox\Presentations\SIGGRAPH_Asia_2012\Comparison\livingroom\ggbs_s_vc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699792" y="6396340"/>
            <a:ext cx="6444210"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rgbClr val="FFC000"/>
                </a:solidFill>
                <a:effectLst>
                  <a:outerShdw blurRad="50800" dist="38100" dir="2700000" algn="tl" rotWithShape="0">
                    <a:prstClr val="black"/>
                  </a:outerShdw>
                </a:effectLst>
                <a:latin typeface="+mn-lt"/>
              </a:rPr>
              <a:t>Vertex connection and merging </a:t>
            </a:r>
            <a:r>
              <a:rPr lang="en-US" sz="2400" dirty="0" smtClean="0">
                <a:solidFill>
                  <a:srgbClr val="FFC000"/>
                </a:solidFill>
                <a:effectLst>
                  <a:outerShdw blurRad="50800" dist="38100" dir="2700000" algn="tl" rotWithShape="0">
                    <a:prstClr val="black"/>
                  </a:outerShdw>
                </a:effectLst>
                <a:latin typeface="+mn-lt"/>
              </a:rPr>
              <a:t>(30 min)</a:t>
            </a:r>
            <a:endParaRPr lang="en-US" sz="2400" dirty="0">
              <a:solidFill>
                <a:srgbClr val="FFC000"/>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1202393925"/>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BPT </a:t>
            </a:r>
            <a:r>
              <a:rPr lang="en-US" b="1" dirty="0" err="1" smtClean="0"/>
              <a:t>vs</a:t>
            </a:r>
            <a:r>
              <a:rPr lang="en-US" b="1" dirty="0" smtClean="0"/>
              <a:t> PM</a:t>
            </a:r>
            <a:endParaRPr lang="en-GB" b="1" dirty="0"/>
          </a:p>
        </p:txBody>
      </p:sp>
      <p:sp>
        <p:nvSpPr>
          <p:cNvPr id="17" name="TextBox 16"/>
          <p:cNvSpPr txBox="1"/>
          <p:nvPr/>
        </p:nvSpPr>
        <p:spPr>
          <a:xfrm>
            <a:off x="179512" y="5127580"/>
            <a:ext cx="5796643" cy="461665"/>
          </a:xfrm>
          <a:prstGeom prst="rect">
            <a:avLst/>
          </a:prstGeom>
          <a:solidFill>
            <a:schemeClr val="tx1">
              <a:alpha val="25000"/>
            </a:schemeClr>
          </a:solidFill>
        </p:spPr>
        <p:txBody>
          <a:bodyPr wrap="square" rtlCol="0">
            <a:spAutoFit/>
          </a:bodyPr>
          <a:lstStyle/>
          <a:p>
            <a:pPr algn="ctr"/>
            <a:r>
              <a:rPr lang="en-US" sz="2400" b="1" dirty="0" smtClean="0">
                <a:solidFill>
                  <a:schemeClr val="tx2"/>
                </a:solidFill>
                <a:latin typeface="+mn-lt"/>
              </a:rPr>
              <a:t>Bidirectional path tracing</a:t>
            </a:r>
            <a:endParaRPr lang="en-US" sz="2400" b="1" dirty="0">
              <a:solidFill>
                <a:schemeClr val="tx2"/>
              </a:solidFill>
              <a:latin typeface="+mn-lt"/>
            </a:endParaRPr>
          </a:p>
        </p:txBody>
      </p:sp>
      <p:sp>
        <p:nvSpPr>
          <p:cNvPr id="18" name="TextBox 17"/>
          <p:cNvSpPr txBox="1"/>
          <p:nvPr/>
        </p:nvSpPr>
        <p:spPr>
          <a:xfrm>
            <a:off x="6156176" y="5127580"/>
            <a:ext cx="2808312" cy="461665"/>
          </a:xfrm>
          <a:prstGeom prst="rect">
            <a:avLst/>
          </a:prstGeom>
          <a:solidFill>
            <a:schemeClr val="tx1">
              <a:alpha val="25000"/>
            </a:schemeClr>
          </a:solidFill>
        </p:spPr>
        <p:txBody>
          <a:bodyPr wrap="square" rtlCol="0">
            <a:spAutoFit/>
          </a:bodyPr>
          <a:lstStyle/>
          <a:p>
            <a:pPr algn="ctr"/>
            <a:r>
              <a:rPr lang="en-US" sz="2400" b="1" dirty="0" smtClean="0">
                <a:solidFill>
                  <a:schemeClr val="tx2"/>
                </a:solidFill>
                <a:latin typeface="+mn-lt"/>
              </a:rPr>
              <a:t>Photon mapping</a:t>
            </a:r>
            <a:endParaRPr lang="en-US" sz="2400" b="1" dirty="0">
              <a:solidFill>
                <a:schemeClr val="tx2"/>
              </a:solidFill>
              <a:latin typeface="+mn-lt"/>
            </a:endParaRPr>
          </a:p>
        </p:txBody>
      </p:sp>
      <p:cxnSp>
        <p:nvCxnSpPr>
          <p:cNvPr id="29" name="Straight Arrow Connector 28"/>
          <p:cNvCxnSpPr>
            <a:stCxn id="41" idx="3"/>
            <a:endCxn id="3" idx="1"/>
          </p:cNvCxnSpPr>
          <p:nvPr/>
        </p:nvCxnSpPr>
        <p:spPr>
          <a:xfrm>
            <a:off x="533280" y="2713605"/>
            <a:ext cx="810270" cy="1405827"/>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6" name="Group 7"/>
          <p:cNvGrpSpPr/>
          <p:nvPr/>
        </p:nvGrpSpPr>
        <p:grpSpPr>
          <a:xfrm>
            <a:off x="179512" y="1772319"/>
            <a:ext cx="2808312" cy="2480452"/>
            <a:chOff x="179512" y="1635150"/>
            <a:chExt cx="2808312" cy="2480452"/>
          </a:xfrm>
        </p:grpSpPr>
        <p:sp>
          <p:nvSpPr>
            <p:cNvPr id="50" name="Rectangle 49"/>
            <p:cNvSpPr/>
            <p:nvPr/>
          </p:nvSpPr>
          <p:spPr>
            <a:xfrm>
              <a:off x="179512" y="1635150"/>
              <a:ext cx="2808311" cy="2480452"/>
            </a:xfrm>
            <a:prstGeom prst="rect">
              <a:avLst/>
            </a:prstGeom>
            <a:solidFill>
              <a:schemeClr val="accent1">
                <a:lumMod val="20000"/>
                <a:lumOff val="80000"/>
                <a:alpha val="20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 name="Frame 1"/>
            <p:cNvSpPr/>
            <p:nvPr/>
          </p:nvSpPr>
          <p:spPr>
            <a:xfrm>
              <a:off x="179512" y="1635150"/>
              <a:ext cx="2808312" cy="2480452"/>
            </a:xfrm>
            <a:prstGeom prst="frame">
              <a:avLst>
                <a:gd name="adj1" fmla="val 3540"/>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4" name="Rectangle 3"/>
            <p:cNvSpPr/>
            <p:nvPr/>
          </p:nvSpPr>
          <p:spPr>
            <a:xfrm>
              <a:off x="1129159" y="1707503"/>
              <a:ext cx="909018" cy="116345"/>
            </a:xfrm>
            <a:prstGeom prst="rect">
              <a:avLst/>
            </a:prstGeom>
            <a:solidFill>
              <a:srgbClr val="FFC000"/>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7" name="Group 27"/>
            <p:cNvGrpSpPr/>
            <p:nvPr/>
          </p:nvGrpSpPr>
          <p:grpSpPr>
            <a:xfrm rot="774754">
              <a:off x="336427" y="2434380"/>
              <a:ext cx="410270" cy="298378"/>
              <a:chOff x="3192789" y="1005143"/>
              <a:chExt cx="785815" cy="571503"/>
            </a:xfrm>
          </p:grpSpPr>
          <p:sp>
            <p:nvSpPr>
              <p:cNvPr id="40" name="Isosceles Triangle 39"/>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41" name="Rectangle 40"/>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grpSp>
      <p:cxnSp>
        <p:nvCxnSpPr>
          <p:cNvPr id="48" name="Straight Arrow Connector 47"/>
          <p:cNvCxnSpPr>
            <a:stCxn id="3" idx="7"/>
            <a:endCxn id="47" idx="3"/>
          </p:cNvCxnSpPr>
          <p:nvPr/>
        </p:nvCxnSpPr>
        <p:spPr>
          <a:xfrm flipV="1">
            <a:off x="1435620" y="3081354"/>
            <a:ext cx="1422014" cy="1038079"/>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7" idx="1"/>
            <a:endCxn id="58" idx="5"/>
          </p:cNvCxnSpPr>
          <p:nvPr/>
        </p:nvCxnSpPr>
        <p:spPr>
          <a:xfrm flipH="1" flipV="1">
            <a:off x="1629709" y="2007003"/>
            <a:ext cx="1227931" cy="982280"/>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1324482" y="410036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7" name="Oval 46"/>
          <p:cNvSpPr/>
          <p:nvPr/>
        </p:nvSpPr>
        <p:spPr>
          <a:xfrm>
            <a:off x="2838566" y="297021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8" name="Oval 57"/>
          <p:cNvSpPr/>
          <p:nvPr/>
        </p:nvSpPr>
        <p:spPr>
          <a:xfrm>
            <a:off x="1518565" y="1895867"/>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01" name="Straight Arrow Connector 100"/>
          <p:cNvCxnSpPr>
            <a:stCxn id="109" idx="3"/>
            <a:endCxn id="105" idx="1"/>
          </p:cNvCxnSpPr>
          <p:nvPr/>
        </p:nvCxnSpPr>
        <p:spPr>
          <a:xfrm>
            <a:off x="3521612" y="2713605"/>
            <a:ext cx="810270" cy="1405827"/>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8" name="Group 6"/>
          <p:cNvGrpSpPr/>
          <p:nvPr/>
        </p:nvGrpSpPr>
        <p:grpSpPr>
          <a:xfrm>
            <a:off x="179519" y="4450003"/>
            <a:ext cx="5796643" cy="491356"/>
            <a:chOff x="179513" y="4305796"/>
            <a:chExt cx="5796643" cy="830997"/>
          </a:xfrm>
        </p:grpSpPr>
        <p:sp>
          <p:nvSpPr>
            <p:cNvPr id="19" name="TextBox 18"/>
            <p:cNvSpPr txBox="1"/>
            <p:nvPr/>
          </p:nvSpPr>
          <p:spPr>
            <a:xfrm>
              <a:off x="179513" y="4305796"/>
              <a:ext cx="2808311" cy="830997"/>
            </a:xfrm>
            <a:prstGeom prst="rect">
              <a:avLst/>
            </a:prstGeom>
            <a:solidFill>
              <a:schemeClr val="accent1"/>
            </a:solidFill>
          </p:spPr>
          <p:txBody>
            <a:bodyPr wrap="square" rtlCol="0" anchor="ctr">
              <a:noAutofit/>
            </a:bodyPr>
            <a:lstStyle/>
            <a:p>
              <a:pPr algn="ctr"/>
              <a:r>
                <a:rPr lang="en-US" dirty="0" smtClean="0">
                  <a:solidFill>
                    <a:srgbClr val="FFC000"/>
                  </a:solidFill>
                  <a:effectLst>
                    <a:outerShdw blurRad="38100" dist="38100" dir="2700000" algn="tl">
                      <a:srgbClr val="000000">
                        <a:alpha val="43137"/>
                      </a:srgbClr>
                    </a:outerShdw>
                  </a:effectLst>
                  <a:latin typeface="+mn-lt"/>
                </a:rPr>
                <a:t>Unidirectional sampling</a:t>
              </a:r>
              <a:endParaRPr lang="en-US" dirty="0">
                <a:solidFill>
                  <a:srgbClr val="FFC000"/>
                </a:solidFill>
                <a:effectLst>
                  <a:outerShdw blurRad="38100" dist="38100" dir="2700000" algn="tl">
                    <a:srgbClr val="000000">
                      <a:alpha val="43137"/>
                    </a:srgbClr>
                  </a:outerShdw>
                </a:effectLst>
                <a:latin typeface="+mn-lt"/>
              </a:endParaRPr>
            </a:p>
          </p:txBody>
        </p:sp>
        <p:sp>
          <p:nvSpPr>
            <p:cNvPr id="20" name="TextBox 19"/>
            <p:cNvSpPr txBox="1"/>
            <p:nvPr/>
          </p:nvSpPr>
          <p:spPr>
            <a:xfrm>
              <a:off x="3167844" y="4305796"/>
              <a:ext cx="2808312" cy="830997"/>
            </a:xfrm>
            <a:prstGeom prst="rect">
              <a:avLst/>
            </a:prstGeom>
            <a:solidFill>
              <a:schemeClr val="accent1"/>
            </a:solidFill>
          </p:spPr>
          <p:txBody>
            <a:bodyPr wrap="square" rtlCol="0" anchor="ctr">
              <a:noAutofit/>
            </a:bodyPr>
            <a:lstStyle/>
            <a:p>
              <a:pPr algn="ctr"/>
              <a:r>
                <a:rPr lang="en-US" sz="2000" dirty="0" smtClean="0">
                  <a:solidFill>
                    <a:srgbClr val="FFC000"/>
                  </a:solidFill>
                  <a:effectLst>
                    <a:outerShdw blurRad="50800" dist="38100" dir="2700000" algn="tl" rotWithShape="0">
                      <a:prstClr val="black"/>
                    </a:outerShdw>
                  </a:effectLst>
                  <a:latin typeface="+mn-lt"/>
                </a:rPr>
                <a:t>Vertex connection</a:t>
              </a:r>
              <a:endParaRPr lang="en-US" sz="2000" dirty="0">
                <a:solidFill>
                  <a:srgbClr val="FFC000"/>
                </a:solidFill>
                <a:effectLst>
                  <a:outerShdw blurRad="50800" dist="38100" dir="2700000" algn="tl" rotWithShape="0">
                    <a:prstClr val="black"/>
                  </a:outerShdw>
                </a:effectLst>
                <a:latin typeface="+mn-lt"/>
              </a:endParaRPr>
            </a:p>
          </p:txBody>
        </p:sp>
      </p:grpSp>
      <p:grpSp>
        <p:nvGrpSpPr>
          <p:cNvPr id="9" name="Group 5"/>
          <p:cNvGrpSpPr/>
          <p:nvPr/>
        </p:nvGrpSpPr>
        <p:grpSpPr>
          <a:xfrm>
            <a:off x="3167844" y="1772319"/>
            <a:ext cx="2808312" cy="2480452"/>
            <a:chOff x="3167844" y="1635150"/>
            <a:chExt cx="2808312" cy="2480452"/>
          </a:xfrm>
        </p:grpSpPr>
        <p:sp>
          <p:nvSpPr>
            <p:cNvPr id="150" name="Rectangle 149"/>
            <p:cNvSpPr/>
            <p:nvPr/>
          </p:nvSpPr>
          <p:spPr>
            <a:xfrm>
              <a:off x="3167845" y="1635150"/>
              <a:ext cx="2808311" cy="2480452"/>
            </a:xfrm>
            <a:prstGeom prst="rect">
              <a:avLst/>
            </a:prstGeom>
            <a:solidFill>
              <a:schemeClr val="accent1">
                <a:lumMod val="20000"/>
                <a:lumOff val="80000"/>
                <a:alpha val="20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9" name="Frame 98"/>
            <p:cNvSpPr/>
            <p:nvPr/>
          </p:nvSpPr>
          <p:spPr>
            <a:xfrm>
              <a:off x="3167844" y="1635150"/>
              <a:ext cx="2808312" cy="2480452"/>
            </a:xfrm>
            <a:prstGeom prst="frame">
              <a:avLst>
                <a:gd name="adj1" fmla="val 3540"/>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100" name="Rectangle 99"/>
            <p:cNvSpPr/>
            <p:nvPr/>
          </p:nvSpPr>
          <p:spPr>
            <a:xfrm>
              <a:off x="4117491" y="1707503"/>
              <a:ext cx="909018" cy="116345"/>
            </a:xfrm>
            <a:prstGeom prst="rect">
              <a:avLst/>
            </a:prstGeom>
            <a:solidFill>
              <a:srgbClr val="FFC000"/>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10" name="Group 101"/>
            <p:cNvGrpSpPr/>
            <p:nvPr/>
          </p:nvGrpSpPr>
          <p:grpSpPr>
            <a:xfrm rot="774754">
              <a:off x="3324759" y="2434380"/>
              <a:ext cx="410270" cy="298378"/>
              <a:chOff x="3192789" y="1005143"/>
              <a:chExt cx="785815" cy="571503"/>
            </a:xfrm>
          </p:grpSpPr>
          <p:sp>
            <p:nvSpPr>
              <p:cNvPr id="108" name="Isosceles Triangle 107"/>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09" name="Rectangle 108"/>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grpSp>
      <p:cxnSp>
        <p:nvCxnSpPr>
          <p:cNvPr id="103" name="Straight Arrow Connector 102"/>
          <p:cNvCxnSpPr>
            <a:stCxn id="105" idx="7"/>
            <a:endCxn id="106" idx="3"/>
          </p:cNvCxnSpPr>
          <p:nvPr/>
        </p:nvCxnSpPr>
        <p:spPr>
          <a:xfrm flipV="1">
            <a:off x="4423952" y="3081354"/>
            <a:ext cx="1422014" cy="1038079"/>
          </a:xfrm>
          <a:prstGeom prst="straightConnector1">
            <a:avLst/>
          </a:prstGeom>
          <a:ln w="12700">
            <a:solidFill>
              <a:schemeClr val="tx1">
                <a:lumMod val="65000"/>
                <a:lumOff val="3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a:stCxn id="107" idx="5"/>
            <a:endCxn id="106" idx="1"/>
          </p:cNvCxnSpPr>
          <p:nvPr/>
        </p:nvCxnSpPr>
        <p:spPr>
          <a:xfrm>
            <a:off x="4618041" y="2007003"/>
            <a:ext cx="1227931" cy="982280"/>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105" name="Oval 104"/>
          <p:cNvSpPr/>
          <p:nvPr/>
        </p:nvSpPr>
        <p:spPr>
          <a:xfrm>
            <a:off x="4312814" y="410036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6" name="Oval 105"/>
          <p:cNvSpPr/>
          <p:nvPr/>
        </p:nvSpPr>
        <p:spPr>
          <a:xfrm>
            <a:off x="5826898" y="2970215"/>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7" name="Oval 106"/>
          <p:cNvSpPr/>
          <p:nvPr/>
        </p:nvSpPr>
        <p:spPr>
          <a:xfrm>
            <a:off x="4506897" y="1895867"/>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13" name="Straight Arrow Connector 112"/>
          <p:cNvCxnSpPr>
            <a:stCxn id="121" idx="3"/>
            <a:endCxn id="117" idx="1"/>
          </p:cNvCxnSpPr>
          <p:nvPr/>
        </p:nvCxnSpPr>
        <p:spPr>
          <a:xfrm>
            <a:off x="6509944" y="2713605"/>
            <a:ext cx="831238" cy="1405827"/>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156176" y="4450003"/>
            <a:ext cx="2808312" cy="491356"/>
          </a:xfrm>
          <a:prstGeom prst="rect">
            <a:avLst/>
          </a:prstGeom>
          <a:solidFill>
            <a:schemeClr val="accent1"/>
          </a:solidFill>
        </p:spPr>
        <p:txBody>
          <a:bodyPr wrap="square" rtlCol="0" anchor="ctr">
            <a:noAutofit/>
          </a:bodyPr>
          <a:lstStyle/>
          <a:p>
            <a:pPr algn="ctr"/>
            <a:r>
              <a:rPr lang="en-US" sz="2000" dirty="0" smtClean="0">
                <a:solidFill>
                  <a:srgbClr val="FFC000"/>
                </a:solidFill>
                <a:effectLst>
                  <a:outerShdw blurRad="50800" dist="38100" dir="2700000" algn="tl" rotWithShape="0">
                    <a:prstClr val="black"/>
                  </a:outerShdw>
                </a:effectLst>
                <a:latin typeface="+mn-lt"/>
              </a:rPr>
              <a:t>Density estimation</a:t>
            </a:r>
            <a:endParaRPr lang="en-US" sz="2000" dirty="0">
              <a:solidFill>
                <a:srgbClr val="FFC000"/>
              </a:solidFill>
              <a:effectLst>
                <a:outerShdw blurRad="50800" dist="38100" dir="2700000" algn="tl" rotWithShape="0">
                  <a:prstClr val="black"/>
                </a:outerShdw>
              </a:effectLst>
              <a:latin typeface="+mn-lt"/>
            </a:endParaRPr>
          </a:p>
        </p:txBody>
      </p:sp>
      <p:grpSp>
        <p:nvGrpSpPr>
          <p:cNvPr id="11" name="Group 8"/>
          <p:cNvGrpSpPr/>
          <p:nvPr/>
        </p:nvGrpSpPr>
        <p:grpSpPr>
          <a:xfrm>
            <a:off x="6156176" y="1772319"/>
            <a:ext cx="2808312" cy="2480452"/>
            <a:chOff x="6156176" y="1635150"/>
            <a:chExt cx="2808312" cy="2480452"/>
          </a:xfrm>
        </p:grpSpPr>
        <p:sp>
          <p:nvSpPr>
            <p:cNvPr id="151" name="Rectangle 150"/>
            <p:cNvSpPr/>
            <p:nvPr/>
          </p:nvSpPr>
          <p:spPr>
            <a:xfrm>
              <a:off x="6156176" y="1635150"/>
              <a:ext cx="2808311" cy="2480452"/>
            </a:xfrm>
            <a:prstGeom prst="rect">
              <a:avLst/>
            </a:prstGeom>
            <a:solidFill>
              <a:schemeClr val="accent1">
                <a:lumMod val="20000"/>
                <a:lumOff val="80000"/>
                <a:alpha val="20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1" name="Frame 110"/>
            <p:cNvSpPr/>
            <p:nvPr/>
          </p:nvSpPr>
          <p:spPr>
            <a:xfrm>
              <a:off x="6156176" y="1635150"/>
              <a:ext cx="2808312" cy="2480452"/>
            </a:xfrm>
            <a:prstGeom prst="frame">
              <a:avLst>
                <a:gd name="adj1" fmla="val 3540"/>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112" name="Rectangle 111"/>
            <p:cNvSpPr/>
            <p:nvPr/>
          </p:nvSpPr>
          <p:spPr>
            <a:xfrm>
              <a:off x="7105823" y="1707503"/>
              <a:ext cx="909018" cy="116345"/>
            </a:xfrm>
            <a:prstGeom prst="rect">
              <a:avLst/>
            </a:prstGeom>
            <a:solidFill>
              <a:srgbClr val="FFC000"/>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12" name="Group 113"/>
            <p:cNvGrpSpPr/>
            <p:nvPr/>
          </p:nvGrpSpPr>
          <p:grpSpPr>
            <a:xfrm rot="774754">
              <a:off x="6313091" y="2434380"/>
              <a:ext cx="410270" cy="298378"/>
              <a:chOff x="3192789" y="1005143"/>
              <a:chExt cx="785815" cy="571503"/>
            </a:xfrm>
          </p:grpSpPr>
          <p:sp>
            <p:nvSpPr>
              <p:cNvPr id="120" name="Isosceles Triangle 119"/>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21" name="Rectangle 120"/>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grpSp>
      <p:grpSp>
        <p:nvGrpSpPr>
          <p:cNvPr id="13" name="Group 121"/>
          <p:cNvGrpSpPr/>
          <p:nvPr/>
        </p:nvGrpSpPr>
        <p:grpSpPr>
          <a:xfrm>
            <a:off x="7483491" y="2007006"/>
            <a:ext cx="1350809" cy="1232007"/>
            <a:chOff x="7483489" y="1869833"/>
            <a:chExt cx="1350809" cy="1232007"/>
          </a:xfrm>
        </p:grpSpPr>
        <p:cxnSp>
          <p:nvCxnSpPr>
            <p:cNvPr id="116" name="Straight Arrow Connector 115"/>
            <p:cNvCxnSpPr>
              <a:stCxn id="118" idx="1"/>
              <a:endCxn id="119" idx="5"/>
            </p:cNvCxnSpPr>
            <p:nvPr/>
          </p:nvCxnSpPr>
          <p:spPr>
            <a:xfrm flipH="1" flipV="1">
              <a:off x="7721284" y="1869833"/>
              <a:ext cx="1113014" cy="858155"/>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a:stCxn id="132" idx="1"/>
              <a:endCxn id="163" idx="5"/>
            </p:cNvCxnSpPr>
            <p:nvPr/>
          </p:nvCxnSpPr>
          <p:spPr>
            <a:xfrm flipH="1" flipV="1">
              <a:off x="7483489" y="1869833"/>
              <a:ext cx="1350809" cy="1232007"/>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grpSp>
        <p:nvGrpSpPr>
          <p:cNvPr id="14" name="Group 123"/>
          <p:cNvGrpSpPr/>
          <p:nvPr/>
        </p:nvGrpSpPr>
        <p:grpSpPr>
          <a:xfrm>
            <a:off x="7078452" y="2957227"/>
            <a:ext cx="1755846" cy="1162204"/>
            <a:chOff x="7078452" y="2820056"/>
            <a:chExt cx="1755846" cy="1162204"/>
          </a:xfrm>
        </p:grpSpPr>
        <p:cxnSp>
          <p:nvCxnSpPr>
            <p:cNvPr id="115" name="Straight Arrow Connector 114"/>
            <p:cNvCxnSpPr>
              <a:stCxn id="118" idx="3"/>
              <a:endCxn id="138" idx="7"/>
            </p:cNvCxnSpPr>
            <p:nvPr/>
          </p:nvCxnSpPr>
          <p:spPr>
            <a:xfrm flipH="1">
              <a:off x="7078452" y="2820056"/>
              <a:ext cx="1755846" cy="1162204"/>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a:stCxn id="137" idx="7"/>
              <a:endCxn id="132" idx="3"/>
            </p:cNvCxnSpPr>
            <p:nvPr/>
          </p:nvCxnSpPr>
          <p:spPr>
            <a:xfrm flipV="1">
              <a:off x="7646070" y="3193908"/>
              <a:ext cx="1188228" cy="788352"/>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grpSp>
        <p:nvGrpSpPr>
          <p:cNvPr id="15" name="Group 96"/>
          <p:cNvGrpSpPr/>
          <p:nvPr/>
        </p:nvGrpSpPr>
        <p:grpSpPr>
          <a:xfrm>
            <a:off x="7372355" y="1895867"/>
            <a:ext cx="368001" cy="130204"/>
            <a:chOff x="7372351" y="1758697"/>
            <a:chExt cx="368001" cy="130204"/>
          </a:xfrm>
          <a:solidFill>
            <a:schemeClr val="bg2"/>
          </a:solidFill>
        </p:grpSpPr>
        <p:sp>
          <p:nvSpPr>
            <p:cNvPr id="119" name="Oval 118"/>
            <p:cNvSpPr/>
            <p:nvPr/>
          </p:nvSpPr>
          <p:spPr>
            <a:xfrm>
              <a:off x="7610146" y="1758697"/>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63" name="Oval 162"/>
            <p:cNvSpPr/>
            <p:nvPr/>
          </p:nvSpPr>
          <p:spPr>
            <a:xfrm>
              <a:off x="7372351" y="1758697"/>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16" name="Group 122"/>
          <p:cNvGrpSpPr/>
          <p:nvPr/>
        </p:nvGrpSpPr>
        <p:grpSpPr>
          <a:xfrm>
            <a:off x="8815230" y="2846089"/>
            <a:ext cx="130206" cy="504056"/>
            <a:chOff x="8815230" y="2708920"/>
            <a:chExt cx="130206" cy="504056"/>
          </a:xfrm>
          <a:solidFill>
            <a:schemeClr val="bg2"/>
          </a:solidFill>
        </p:grpSpPr>
        <p:sp>
          <p:nvSpPr>
            <p:cNvPr id="118" name="Oval 117"/>
            <p:cNvSpPr/>
            <p:nvPr/>
          </p:nvSpPr>
          <p:spPr>
            <a:xfrm>
              <a:off x="8815230" y="2708920"/>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2" name="Oval 131"/>
            <p:cNvSpPr/>
            <p:nvPr/>
          </p:nvSpPr>
          <p:spPr>
            <a:xfrm>
              <a:off x="8815230" y="3082772"/>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sp>
        <p:nvSpPr>
          <p:cNvPr id="49" name="Oval 48"/>
          <p:cNvSpPr/>
          <p:nvPr/>
        </p:nvSpPr>
        <p:spPr>
          <a:xfrm>
            <a:off x="6851650" y="4040859"/>
            <a:ext cx="1071134" cy="249212"/>
          </a:xfrm>
          <a:prstGeom prst="ellipse">
            <a:avLst/>
          </a:prstGeom>
          <a:solidFill>
            <a:schemeClr val="accent1">
              <a:alpha val="20000"/>
            </a:schemeClr>
          </a:solidFill>
          <a:ln w="25400" cap="rnd">
            <a:solidFill>
              <a:schemeClr val="accent1">
                <a:lumMod val="75000"/>
              </a:schemeClr>
            </a:solidFill>
            <a:prstDash val="sysDash"/>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7" name="Oval 116"/>
          <p:cNvSpPr/>
          <p:nvPr/>
        </p:nvSpPr>
        <p:spPr>
          <a:xfrm>
            <a:off x="7322114" y="410036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22" name="Group 124"/>
          <p:cNvGrpSpPr/>
          <p:nvPr/>
        </p:nvGrpSpPr>
        <p:grpSpPr>
          <a:xfrm>
            <a:off x="6967314" y="4100363"/>
            <a:ext cx="697824" cy="130204"/>
            <a:chOff x="6967314" y="3963192"/>
            <a:chExt cx="697824" cy="130204"/>
          </a:xfrm>
          <a:solidFill>
            <a:schemeClr val="bg2"/>
          </a:solidFill>
        </p:grpSpPr>
        <p:sp>
          <p:nvSpPr>
            <p:cNvPr id="137" name="Oval 136"/>
            <p:cNvSpPr/>
            <p:nvPr/>
          </p:nvSpPr>
          <p:spPr>
            <a:xfrm>
              <a:off x="7534932" y="3963192"/>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8" name="Oval 137"/>
            <p:cNvSpPr/>
            <p:nvPr/>
          </p:nvSpPr>
          <p:spPr>
            <a:xfrm>
              <a:off x="6967314" y="3963192"/>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68769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wipe(down)">
                                      <p:cBhvr>
                                        <p:cTn id="24" dur="500"/>
                                        <p:tgtEl>
                                          <p:spTgt spid="48"/>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childTnLst>
                          </p:cTn>
                        </p:par>
                        <p:par>
                          <p:cTn id="29" fill="hold">
                            <p:stCondLst>
                              <p:cond delay="2500"/>
                            </p:stCondLst>
                            <p:childTnLst>
                              <p:par>
                                <p:cTn id="30" presetID="22" presetClass="entr" presetSubtype="2" fill="hold" nodeType="after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wipe(right)">
                                      <p:cBhvr>
                                        <p:cTn id="32" dur="500"/>
                                        <p:tgtEl>
                                          <p:spTgt spid="51"/>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par>
                          <p:cTn id="42" fill="hold">
                            <p:stCondLst>
                              <p:cond delay="500"/>
                            </p:stCondLst>
                            <p:childTnLst>
                              <p:par>
                                <p:cTn id="43" presetID="22" presetClass="entr" presetSubtype="8" fill="hold" nodeType="afterEffect">
                                  <p:stCondLst>
                                    <p:cond delay="0"/>
                                  </p:stCondLst>
                                  <p:childTnLst>
                                    <p:set>
                                      <p:cBhvr>
                                        <p:cTn id="44" dur="1" fill="hold">
                                          <p:stCondLst>
                                            <p:cond delay="0"/>
                                          </p:stCondLst>
                                        </p:cTn>
                                        <p:tgtEl>
                                          <p:spTgt spid="101"/>
                                        </p:tgtEl>
                                        <p:attrNameLst>
                                          <p:attrName>style.visibility</p:attrName>
                                        </p:attrNameLst>
                                      </p:cBhvr>
                                      <p:to>
                                        <p:strVal val="visible"/>
                                      </p:to>
                                    </p:set>
                                    <p:animEffect transition="in" filter="wipe(left)">
                                      <p:cBhvr>
                                        <p:cTn id="45" dur="500"/>
                                        <p:tgtEl>
                                          <p:spTgt spid="101"/>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105"/>
                                        </p:tgtEl>
                                        <p:attrNameLst>
                                          <p:attrName>style.visibility</p:attrName>
                                        </p:attrNameLst>
                                      </p:cBhvr>
                                      <p:to>
                                        <p:strVal val="visible"/>
                                      </p:to>
                                    </p:set>
                                    <p:animEffect transition="in" filter="fade">
                                      <p:cBhvr>
                                        <p:cTn id="49" dur="500"/>
                                        <p:tgtEl>
                                          <p:spTgt spid="105"/>
                                        </p:tgtEl>
                                      </p:cBhvr>
                                    </p:animEffect>
                                  </p:childTnLst>
                                </p:cTn>
                              </p:par>
                            </p:childTnLst>
                          </p:cTn>
                        </p:par>
                        <p:par>
                          <p:cTn id="50" fill="hold">
                            <p:stCondLst>
                              <p:cond delay="1500"/>
                            </p:stCondLst>
                            <p:childTnLst>
                              <p:par>
                                <p:cTn id="51" presetID="10" presetClass="entr" presetSubtype="0" fill="hold" grpId="0" nodeType="afterEffect">
                                  <p:stCondLst>
                                    <p:cond delay="400"/>
                                  </p:stCondLst>
                                  <p:childTnLst>
                                    <p:set>
                                      <p:cBhvr>
                                        <p:cTn id="52" dur="1" fill="hold">
                                          <p:stCondLst>
                                            <p:cond delay="0"/>
                                          </p:stCondLst>
                                        </p:cTn>
                                        <p:tgtEl>
                                          <p:spTgt spid="107"/>
                                        </p:tgtEl>
                                        <p:attrNameLst>
                                          <p:attrName>style.visibility</p:attrName>
                                        </p:attrNameLst>
                                      </p:cBhvr>
                                      <p:to>
                                        <p:strVal val="visible"/>
                                      </p:to>
                                    </p:set>
                                    <p:animEffect transition="in" filter="fade">
                                      <p:cBhvr>
                                        <p:cTn id="53" dur="500"/>
                                        <p:tgtEl>
                                          <p:spTgt spid="107"/>
                                        </p:tgtEl>
                                      </p:cBhvr>
                                    </p:animEffect>
                                  </p:childTnLst>
                                </p:cTn>
                              </p:par>
                            </p:childTnLst>
                          </p:cTn>
                        </p:par>
                        <p:par>
                          <p:cTn id="54" fill="hold">
                            <p:stCondLst>
                              <p:cond delay="2400"/>
                            </p:stCondLst>
                            <p:childTnLst>
                              <p:par>
                                <p:cTn id="55" presetID="22" presetClass="entr" presetSubtype="8" fill="hold" nodeType="after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left)">
                                      <p:cBhvr>
                                        <p:cTn id="57" dur="500"/>
                                        <p:tgtEl>
                                          <p:spTgt spid="104"/>
                                        </p:tgtEl>
                                      </p:cBhvr>
                                    </p:animEffect>
                                  </p:childTnLst>
                                </p:cTn>
                              </p:par>
                            </p:childTnLst>
                          </p:cTn>
                        </p:par>
                        <p:par>
                          <p:cTn id="58" fill="hold">
                            <p:stCondLst>
                              <p:cond delay="2900"/>
                            </p:stCondLst>
                            <p:childTnLst>
                              <p:par>
                                <p:cTn id="59" presetID="10" presetClass="entr" presetSubtype="0" fill="hold" grpId="0" nodeType="afterEffect">
                                  <p:stCondLst>
                                    <p:cond delay="0"/>
                                  </p:stCondLst>
                                  <p:childTnLst>
                                    <p:set>
                                      <p:cBhvr>
                                        <p:cTn id="60" dur="1" fill="hold">
                                          <p:stCondLst>
                                            <p:cond delay="0"/>
                                          </p:stCondLst>
                                        </p:cTn>
                                        <p:tgtEl>
                                          <p:spTgt spid="106"/>
                                        </p:tgtEl>
                                        <p:attrNameLst>
                                          <p:attrName>style.visibility</p:attrName>
                                        </p:attrNameLst>
                                      </p:cBhvr>
                                      <p:to>
                                        <p:strVal val="visible"/>
                                      </p:to>
                                    </p:set>
                                    <p:animEffect transition="in" filter="fade">
                                      <p:cBhvr>
                                        <p:cTn id="61" dur="500"/>
                                        <p:tgtEl>
                                          <p:spTgt spid="106"/>
                                        </p:tgtEl>
                                      </p:cBhvr>
                                    </p:animEffect>
                                  </p:childTnLst>
                                </p:cTn>
                              </p:par>
                            </p:childTnLst>
                          </p:cTn>
                        </p:par>
                        <p:par>
                          <p:cTn id="62" fill="hold">
                            <p:stCondLst>
                              <p:cond delay="3400"/>
                            </p:stCondLst>
                            <p:childTnLst>
                              <p:par>
                                <p:cTn id="63" presetID="16" presetClass="entr" presetSubtype="21" fill="hold" nodeType="afterEffect">
                                  <p:stCondLst>
                                    <p:cond delay="350"/>
                                  </p:stCondLst>
                                  <p:childTnLst>
                                    <p:set>
                                      <p:cBhvr>
                                        <p:cTn id="64" dur="1" fill="hold">
                                          <p:stCondLst>
                                            <p:cond delay="0"/>
                                          </p:stCondLst>
                                        </p:cTn>
                                        <p:tgtEl>
                                          <p:spTgt spid="103"/>
                                        </p:tgtEl>
                                        <p:attrNameLst>
                                          <p:attrName>style.visibility</p:attrName>
                                        </p:attrNameLst>
                                      </p:cBhvr>
                                      <p:to>
                                        <p:strVal val="visible"/>
                                      </p:to>
                                    </p:set>
                                    <p:animEffect transition="in" filter="barn(inVertical)">
                                      <p:cBhvr>
                                        <p:cTn id="65" dur="500"/>
                                        <p:tgtEl>
                                          <p:spTgt spid="10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500"/>
                                        <p:tgtEl>
                                          <p:spTgt spid="21"/>
                                        </p:tgtEl>
                                      </p:cBhvr>
                                    </p:animEffect>
                                  </p:childTnLst>
                                </p:cTn>
                              </p:par>
                              <p:par>
                                <p:cTn id="71" presetID="10" presetClass="entr" presetSubtype="0" fill="hold" nodeType="with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fade">
                                      <p:cBhvr>
                                        <p:cTn id="73" dur="500"/>
                                        <p:tgtEl>
                                          <p:spTgt spid="11"/>
                                        </p:tgtEl>
                                      </p:cBhvr>
                                    </p:animEffect>
                                  </p:childTnLst>
                                </p:cTn>
                              </p:par>
                            </p:childTnLst>
                          </p:cTn>
                        </p:par>
                        <p:par>
                          <p:cTn id="74" fill="hold">
                            <p:stCondLst>
                              <p:cond delay="500"/>
                            </p:stCondLst>
                            <p:childTnLst>
                              <p:par>
                                <p:cTn id="75" presetID="10" presetClass="entr" presetSubtype="0" fill="hold" nodeType="after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500"/>
                                        <p:tgtEl>
                                          <p:spTgt spid="15"/>
                                        </p:tgtEl>
                                      </p:cBhvr>
                                    </p:animEffect>
                                  </p:childTnLst>
                                </p:cTn>
                              </p:par>
                            </p:childTnLst>
                          </p:cTn>
                        </p:par>
                        <p:par>
                          <p:cTn id="78" fill="hold">
                            <p:stCondLst>
                              <p:cond delay="1000"/>
                            </p:stCondLst>
                            <p:childTnLst>
                              <p:par>
                                <p:cTn id="79" presetID="22" presetClass="entr" presetSubtype="8" fill="hold" nodeType="after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wipe(left)">
                                      <p:cBhvr>
                                        <p:cTn id="81" dur="500"/>
                                        <p:tgtEl>
                                          <p:spTgt spid="13"/>
                                        </p:tgtEl>
                                      </p:cBhvr>
                                    </p:animEffect>
                                  </p:childTnLst>
                                </p:cTn>
                              </p:par>
                            </p:childTnLst>
                          </p:cTn>
                        </p:par>
                        <p:par>
                          <p:cTn id="82" fill="hold">
                            <p:stCondLst>
                              <p:cond delay="1500"/>
                            </p:stCondLst>
                            <p:childTnLst>
                              <p:par>
                                <p:cTn id="83" presetID="10" presetClass="entr" presetSubtype="0" fill="hold" nodeType="after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fade">
                                      <p:cBhvr>
                                        <p:cTn id="85" dur="500"/>
                                        <p:tgtEl>
                                          <p:spTgt spid="16"/>
                                        </p:tgtEl>
                                      </p:cBhvr>
                                    </p:animEffect>
                                  </p:childTnLst>
                                </p:cTn>
                              </p:par>
                            </p:childTnLst>
                          </p:cTn>
                        </p:par>
                        <p:par>
                          <p:cTn id="86" fill="hold">
                            <p:stCondLst>
                              <p:cond delay="2000"/>
                            </p:stCondLst>
                            <p:childTnLst>
                              <p:par>
                                <p:cTn id="87" presetID="22" presetClass="entr" presetSubtype="2" fill="hold" nodeType="afterEffect">
                                  <p:stCondLst>
                                    <p:cond delay="0"/>
                                  </p:stCondLst>
                                  <p:childTnLst>
                                    <p:set>
                                      <p:cBhvr>
                                        <p:cTn id="88" dur="1" fill="hold">
                                          <p:stCondLst>
                                            <p:cond delay="0"/>
                                          </p:stCondLst>
                                        </p:cTn>
                                        <p:tgtEl>
                                          <p:spTgt spid="14"/>
                                        </p:tgtEl>
                                        <p:attrNameLst>
                                          <p:attrName>style.visibility</p:attrName>
                                        </p:attrNameLst>
                                      </p:cBhvr>
                                      <p:to>
                                        <p:strVal val="visible"/>
                                      </p:to>
                                    </p:set>
                                    <p:animEffect transition="in" filter="wipe(right)">
                                      <p:cBhvr>
                                        <p:cTn id="89" dur="500"/>
                                        <p:tgtEl>
                                          <p:spTgt spid="14"/>
                                        </p:tgtEl>
                                      </p:cBhvr>
                                    </p:animEffect>
                                  </p:childTnLst>
                                </p:cTn>
                              </p:par>
                            </p:childTnLst>
                          </p:cTn>
                        </p:par>
                        <p:par>
                          <p:cTn id="90" fill="hold">
                            <p:stCondLst>
                              <p:cond delay="2500"/>
                            </p:stCondLst>
                            <p:childTnLst>
                              <p:par>
                                <p:cTn id="91" presetID="10" presetClass="entr" presetSubtype="0" fill="hold" nodeType="after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fade">
                                      <p:cBhvr>
                                        <p:cTn id="93" dur="500"/>
                                        <p:tgtEl>
                                          <p:spTgt spid="22"/>
                                        </p:tgtEl>
                                      </p:cBhvr>
                                    </p:animEffect>
                                  </p:childTnLst>
                                </p:cTn>
                              </p:par>
                            </p:childTnLst>
                          </p:cTn>
                        </p:par>
                        <p:par>
                          <p:cTn id="94" fill="hold">
                            <p:stCondLst>
                              <p:cond delay="3000"/>
                            </p:stCondLst>
                            <p:childTnLst>
                              <p:par>
                                <p:cTn id="95" presetID="22" presetClass="entr" presetSubtype="8" fill="hold" nodeType="afterEffect">
                                  <p:stCondLst>
                                    <p:cond delay="500"/>
                                  </p:stCondLst>
                                  <p:childTnLst>
                                    <p:set>
                                      <p:cBhvr>
                                        <p:cTn id="96" dur="1" fill="hold">
                                          <p:stCondLst>
                                            <p:cond delay="0"/>
                                          </p:stCondLst>
                                        </p:cTn>
                                        <p:tgtEl>
                                          <p:spTgt spid="113"/>
                                        </p:tgtEl>
                                        <p:attrNameLst>
                                          <p:attrName>style.visibility</p:attrName>
                                        </p:attrNameLst>
                                      </p:cBhvr>
                                      <p:to>
                                        <p:strVal val="visible"/>
                                      </p:to>
                                    </p:set>
                                    <p:animEffect transition="in" filter="wipe(left)">
                                      <p:cBhvr>
                                        <p:cTn id="97" dur="500"/>
                                        <p:tgtEl>
                                          <p:spTgt spid="113"/>
                                        </p:tgtEl>
                                      </p:cBhvr>
                                    </p:animEffect>
                                  </p:childTnLst>
                                </p:cTn>
                              </p:par>
                            </p:childTnLst>
                          </p:cTn>
                        </p:par>
                        <p:par>
                          <p:cTn id="98" fill="hold">
                            <p:stCondLst>
                              <p:cond delay="4000"/>
                            </p:stCondLst>
                            <p:childTnLst>
                              <p:par>
                                <p:cTn id="99" presetID="10" presetClass="entr" presetSubtype="0" fill="hold" grpId="0" nodeType="afterEffect">
                                  <p:stCondLst>
                                    <p:cond delay="0"/>
                                  </p:stCondLst>
                                  <p:childTnLst>
                                    <p:set>
                                      <p:cBhvr>
                                        <p:cTn id="100" dur="1" fill="hold">
                                          <p:stCondLst>
                                            <p:cond delay="0"/>
                                          </p:stCondLst>
                                        </p:cTn>
                                        <p:tgtEl>
                                          <p:spTgt spid="117"/>
                                        </p:tgtEl>
                                        <p:attrNameLst>
                                          <p:attrName>style.visibility</p:attrName>
                                        </p:attrNameLst>
                                      </p:cBhvr>
                                      <p:to>
                                        <p:strVal val="visible"/>
                                      </p:to>
                                    </p:set>
                                    <p:animEffect transition="in" filter="fade">
                                      <p:cBhvr>
                                        <p:cTn id="101" dur="500"/>
                                        <p:tgtEl>
                                          <p:spTgt spid="117"/>
                                        </p:tgtEl>
                                      </p:cBhvr>
                                    </p:animEffect>
                                  </p:childTnLst>
                                </p:cTn>
                              </p:par>
                            </p:childTnLst>
                          </p:cTn>
                        </p:par>
                        <p:par>
                          <p:cTn id="102" fill="hold">
                            <p:stCondLst>
                              <p:cond delay="4500"/>
                            </p:stCondLst>
                            <p:childTnLst>
                              <p:par>
                                <p:cTn id="103" presetID="20" presetClass="entr" presetSubtype="0" fill="hold" grpId="0" nodeType="afterEffect">
                                  <p:stCondLst>
                                    <p:cond delay="0"/>
                                  </p:stCondLst>
                                  <p:childTnLst>
                                    <p:set>
                                      <p:cBhvr>
                                        <p:cTn id="104" dur="1" fill="hold">
                                          <p:stCondLst>
                                            <p:cond delay="0"/>
                                          </p:stCondLst>
                                        </p:cTn>
                                        <p:tgtEl>
                                          <p:spTgt spid="49"/>
                                        </p:tgtEl>
                                        <p:attrNameLst>
                                          <p:attrName>style.visibility</p:attrName>
                                        </p:attrNameLst>
                                      </p:cBhvr>
                                      <p:to>
                                        <p:strVal val="visible"/>
                                      </p:to>
                                    </p:set>
                                    <p:animEffect transition="in" filter="wedge">
                                      <p:cBhvr>
                                        <p:cTn id="105" dur="12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7" grpId="0" animBg="1"/>
      <p:bldP spid="58" grpId="0" animBg="1"/>
      <p:bldP spid="105" grpId="0" animBg="1"/>
      <p:bldP spid="106" grpId="0" animBg="1"/>
      <p:bldP spid="107" grpId="0" animBg="1"/>
      <p:bldP spid="21" grpId="0" animBg="1"/>
      <p:bldP spid="49" grpId="0" animBg="1"/>
      <p:bldP spid="11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381000" y="3192016"/>
            <a:ext cx="8439472" cy="3261320"/>
          </a:xfrm>
          <a:prstGeom prst="rect">
            <a:avLst/>
          </a:prstGeom>
          <a:solidFill>
            <a:schemeClr val="bg2"/>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Title 4"/>
          <p:cNvSpPr>
            <a:spLocks noGrp="1"/>
          </p:cNvSpPr>
          <p:nvPr>
            <p:ph type="title"/>
          </p:nvPr>
        </p:nvSpPr>
        <p:spPr/>
        <p:txBody>
          <a:bodyPr/>
          <a:lstStyle/>
          <a:p>
            <a:r>
              <a:rPr lang="en-US" dirty="0" smtClean="0"/>
              <a:t>Overview</a:t>
            </a:r>
            <a:endParaRPr lang="en-GB" dirty="0"/>
          </a:p>
        </p:txBody>
      </p:sp>
      <p:sp>
        <p:nvSpPr>
          <p:cNvPr id="6" name="Content Placeholder 5"/>
          <p:cNvSpPr>
            <a:spLocks noGrp="1"/>
          </p:cNvSpPr>
          <p:nvPr>
            <p:ph idx="1"/>
          </p:nvPr>
        </p:nvSpPr>
        <p:spPr>
          <a:xfrm>
            <a:off x="457200" y="1600200"/>
            <a:ext cx="8229600" cy="4781128"/>
          </a:xfrm>
        </p:spPr>
        <p:txBody>
          <a:bodyPr>
            <a:noAutofit/>
          </a:bodyPr>
          <a:lstStyle/>
          <a:p>
            <a:pPr>
              <a:buClr>
                <a:srgbClr val="D20000"/>
              </a:buClr>
              <a:buFont typeface="Wingdings" pitchFamily="2" charset="2"/>
              <a:buChar char=""/>
            </a:pPr>
            <a:r>
              <a:rPr lang="en-US" b="1" dirty="0" smtClean="0"/>
              <a:t>Problem</a:t>
            </a:r>
            <a:r>
              <a:rPr lang="en-US" dirty="0" smtClean="0"/>
              <a:t>: different mathematical frameworks</a:t>
            </a:r>
          </a:p>
          <a:p>
            <a:pPr lvl="1"/>
            <a:r>
              <a:rPr lang="en-US" sz="2400" b="1" dirty="0" smtClean="0"/>
              <a:t>BPT</a:t>
            </a:r>
            <a:r>
              <a:rPr lang="en-US" sz="2400" dirty="0" smtClean="0"/>
              <a:t>: Monte Carlo estimator of a path integral</a:t>
            </a:r>
          </a:p>
          <a:p>
            <a:pPr lvl="1"/>
            <a:r>
              <a:rPr lang="en-US" sz="2400" b="1" dirty="0" smtClean="0"/>
              <a:t>PM</a:t>
            </a:r>
            <a:r>
              <a:rPr lang="en-US" sz="2400" dirty="0" smtClean="0"/>
              <a:t>: </a:t>
            </a:r>
            <a:r>
              <a:rPr lang="en-US" dirty="0" smtClean="0"/>
              <a:t> </a:t>
            </a:r>
            <a:r>
              <a:rPr lang="en-US" sz="2400" dirty="0" smtClean="0"/>
              <a:t>Density estimation</a:t>
            </a:r>
          </a:p>
          <a:p>
            <a:pPr>
              <a:buSzPct val="100000"/>
              <a:buFont typeface="Wingdings" pitchFamily="2" charset="2"/>
              <a:buChar char=""/>
            </a:pPr>
            <a:endParaRPr lang="en-US" sz="2400" dirty="0" smtClean="0"/>
          </a:p>
          <a:p>
            <a:pPr>
              <a:buSzPct val="100000"/>
              <a:buFont typeface="Wingdings" pitchFamily="2" charset="2"/>
              <a:buChar char=""/>
            </a:pPr>
            <a:r>
              <a:rPr lang="en-US" b="1" dirty="0" smtClean="0"/>
              <a:t>Key contribution: </a:t>
            </a:r>
            <a:r>
              <a:rPr lang="en-US" dirty="0" smtClean="0"/>
              <a:t>Reformulate photon mapping in              </a:t>
            </a:r>
            <a:r>
              <a:rPr lang="en-US" dirty="0" err="1" smtClean="0"/>
              <a:t>Veach’s</a:t>
            </a:r>
            <a:r>
              <a:rPr lang="en-US" dirty="0" smtClean="0"/>
              <a:t> path integral framework</a:t>
            </a:r>
            <a:br>
              <a:rPr lang="en-US" dirty="0" smtClean="0"/>
            </a:br>
            <a:endParaRPr lang="en-US" dirty="0" smtClean="0"/>
          </a:p>
          <a:p>
            <a:pPr marL="746125" lvl="1" indent="-288925">
              <a:buFont typeface="+mj-lt"/>
              <a:buAutoNum type="arabicParenR"/>
            </a:pPr>
            <a:r>
              <a:rPr lang="en-US" dirty="0" smtClean="0"/>
              <a:t>Formalize as path sampling technique</a:t>
            </a:r>
          </a:p>
          <a:p>
            <a:pPr marL="746125" lvl="1" indent="-288925">
              <a:buFont typeface="+mj-lt"/>
              <a:buAutoNum type="arabicParenR"/>
            </a:pPr>
            <a:r>
              <a:rPr lang="en-US" dirty="0" smtClean="0"/>
              <a:t>Derive path probability density</a:t>
            </a:r>
            <a:endParaRPr lang="cs-CZ" dirty="0"/>
          </a:p>
          <a:p>
            <a:pPr lvl="0">
              <a:buClr>
                <a:srgbClr val="00B050"/>
              </a:buClr>
              <a:buFont typeface="Wingdings 2" pitchFamily="18" charset="2"/>
              <a:buChar char=""/>
            </a:pPr>
            <a:endParaRPr lang="cs-CZ" dirty="0" smtClean="0"/>
          </a:p>
          <a:p>
            <a:pPr lvl="0">
              <a:buClr>
                <a:srgbClr val="00B050"/>
              </a:buClr>
              <a:buFont typeface="Wingdings 2" pitchFamily="18" charset="2"/>
              <a:buChar char=""/>
            </a:pPr>
            <a:r>
              <a:rPr lang="en-US" dirty="0" smtClean="0"/>
              <a:t>Combination of BPT and PM into a </a:t>
            </a:r>
            <a:r>
              <a:rPr lang="en-US" b="1" dirty="0" smtClean="0"/>
              <a:t>robust </a:t>
            </a:r>
            <a:r>
              <a:rPr lang="en-US" dirty="0" smtClean="0"/>
              <a:t>algorithm</a:t>
            </a:r>
            <a:endParaRPr lang="en-US" dirty="0"/>
          </a:p>
          <a:p>
            <a:pPr marL="746125" lvl="1" indent="-288925">
              <a:buFont typeface="+mj-lt"/>
              <a:buAutoNum type="arabicParenR"/>
            </a:pPr>
            <a:endParaRPr lang="en-US" dirty="0" smtClean="0"/>
          </a:p>
        </p:txBody>
      </p:sp>
      <p:sp>
        <p:nvSpPr>
          <p:cNvPr id="21" name="Content Placeholder 5"/>
          <p:cNvSpPr txBox="1">
            <a:spLocks/>
          </p:cNvSpPr>
          <p:nvPr/>
        </p:nvSpPr>
        <p:spPr>
          <a:xfrm>
            <a:off x="0" y="3556121"/>
            <a:ext cx="9136380" cy="3265008"/>
          </a:xfrm>
          <a:prstGeom prst="rect">
            <a:avLst/>
          </a:prstGeom>
        </p:spPr>
        <p:txBody>
          <a:bodyPr lIns="144000" tIns="144000">
            <a:normAutofit/>
            <a:scene3d>
              <a:camera prst="orthographicFront"/>
              <a:lightRig rig="threePt" dir="t"/>
            </a:scene3d>
            <a:sp3d prstMaterial="metal">
              <a:bevelT w="31750" h="6350"/>
              <a:extrusionClr>
                <a:schemeClr val="tx1"/>
              </a:extrusionClr>
              <a:contourClr>
                <a:schemeClr val="tx1"/>
              </a:contourClr>
            </a:sp3d>
          </a:bodyPr>
          <a:lstStyle>
            <a:lvl1pPr marL="448056" indent="-384048" algn="l" rtl="0" eaLnBrk="1" latinLnBrk="0" hangingPunct="1">
              <a:spcBef>
                <a:spcPct val="20000"/>
              </a:spcBef>
              <a:buClr>
                <a:srgbClr val="FFC000"/>
              </a:buClr>
              <a:buSzPct val="70000"/>
              <a:buFont typeface="Wingdings 2" pitchFamily="18" charset="2"/>
              <a:buChar char=""/>
              <a:defRPr kumimoji="0" sz="3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1pPr>
            <a:lvl2pPr marL="756000" indent="-285750" algn="l" rtl="0" eaLnBrk="1" latinLnBrk="0" hangingPunct="1">
              <a:spcBef>
                <a:spcPct val="20000"/>
              </a:spcBef>
              <a:buClr>
                <a:srgbClr val="FFC000"/>
              </a:buClr>
              <a:buSzPct val="70000"/>
              <a:buFont typeface="Wingdings 2" pitchFamily="18" charset="2"/>
              <a:buChar char=""/>
              <a:defRPr kumimoji="0" sz="26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2pPr>
            <a:lvl3pPr marL="1019175" indent="-228600" algn="l" rtl="0" eaLnBrk="1" latinLnBrk="0" hangingPunct="1">
              <a:spcBef>
                <a:spcPct val="20000"/>
              </a:spcBef>
              <a:buClr>
                <a:srgbClr val="FFC000"/>
              </a:buClr>
              <a:buFont typeface="Wingdings 2"/>
              <a:buChar char=""/>
              <a:defRPr kumimoji="0" sz="24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3pPr>
            <a:lvl4pPr marL="1236663" indent="-209550" algn="l" rtl="0" eaLnBrk="1" latinLnBrk="0" hangingPunct="1">
              <a:spcBef>
                <a:spcPct val="20000"/>
              </a:spcBef>
              <a:buClr>
                <a:srgbClr val="FFC000"/>
              </a:buClr>
              <a:buSzPct val="90000"/>
              <a:buFont typeface="Verdana" pitchFamily="34" charset="0"/>
              <a:buChar char="-"/>
              <a:defRPr kumimoji="0" sz="2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4pPr>
            <a:lvl5pPr marL="1455738" indent="-209550" algn="l" rtl="0" eaLnBrk="1" latinLnBrk="0" hangingPunct="1">
              <a:spcBef>
                <a:spcPct val="20000"/>
              </a:spcBef>
              <a:buClr>
                <a:srgbClr val="FFC000"/>
              </a:buClr>
              <a:buFont typeface="Wingdings 2"/>
              <a:buChar char=""/>
              <a:defRPr kumimoji="0" sz="19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endParaRPr lang="en-US" dirty="0" smtClean="0"/>
          </a:p>
        </p:txBody>
      </p:sp>
      <p:sp>
        <p:nvSpPr>
          <p:cNvPr id="7" name="Zástupný symbol pro zápatí 6"/>
          <p:cNvSpPr>
            <a:spLocks noGrp="1"/>
          </p:cNvSpPr>
          <p:nvPr>
            <p:ph type="ftr" sz="quarter" idx="11"/>
          </p:nvPr>
        </p:nvSpPr>
        <p:spPr/>
        <p:txBody>
          <a:bodyPr/>
          <a:lstStyle/>
          <a:p>
            <a:pPr>
              <a:defRPr/>
            </a:pPr>
            <a:r>
              <a:rPr lang="en-US" altLang="en-US" smtClean="0"/>
              <a:t>PG III (NPGR010) - J. Křivánek 2014</a:t>
            </a:r>
            <a:endParaRPr lang="en-US" altLang="en-US" dirty="0"/>
          </a:p>
        </p:txBody>
      </p:sp>
    </p:spTree>
    <p:extLst>
      <p:ext uri="{BB962C8B-B14F-4D97-AF65-F5344CB8AC3E}">
        <p14:creationId xmlns:p14="http://schemas.microsoft.com/office/powerpoint/2010/main" val="74026758"/>
      </p:ext>
    </p:extLst>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Bidirectional MC path sampling</a:t>
            </a:r>
            <a:endParaRPr lang="en-GB" b="1" dirty="0"/>
          </a:p>
        </p:txBody>
      </p:sp>
      <p:sp>
        <p:nvSpPr>
          <p:cNvPr id="38" name="Rectangle 37"/>
          <p:cNvSpPr/>
          <p:nvPr/>
        </p:nvSpPr>
        <p:spPr>
          <a:xfrm>
            <a:off x="3465379" y="4699073"/>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39" name="Rectangle 38"/>
          <p:cNvSpPr/>
          <p:nvPr/>
        </p:nvSpPr>
        <p:spPr>
          <a:xfrm>
            <a:off x="4667155" y="2136641"/>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40" name="Straight Arrow Connector 39"/>
          <p:cNvCxnSpPr>
            <a:stCxn id="41" idx="1"/>
            <a:endCxn id="68" idx="5"/>
          </p:cNvCxnSpPr>
          <p:nvPr/>
        </p:nvCxnSpPr>
        <p:spPr>
          <a:xfrm flipH="1" flipV="1">
            <a:off x="5238102" y="2311516"/>
            <a:ext cx="651048" cy="1069921"/>
          </a:xfrm>
          <a:prstGeom prst="straightConnector1">
            <a:avLst/>
          </a:prstGeom>
          <a:ln w="12700">
            <a:solidFill>
              <a:schemeClr val="tx1">
                <a:lumMod val="65000"/>
                <a:lumOff val="35000"/>
              </a:schemeClr>
            </a:solidFill>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5870082" y="3362367"/>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2" name="Sun 41"/>
          <p:cNvSpPr/>
          <p:nvPr/>
        </p:nvSpPr>
        <p:spPr>
          <a:xfrm rot="1134788">
            <a:off x="5906127" y="3366094"/>
            <a:ext cx="642942" cy="642943"/>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62" name="Straight Arrow Connector 61"/>
          <p:cNvCxnSpPr>
            <a:stCxn id="68" idx="3"/>
            <a:endCxn id="69" idx="7"/>
          </p:cNvCxnSpPr>
          <p:nvPr/>
        </p:nvCxnSpPr>
        <p:spPr>
          <a:xfrm flipH="1">
            <a:off x="4036320" y="2311516"/>
            <a:ext cx="1109712" cy="2337457"/>
          </a:xfrm>
          <a:prstGeom prst="straightConnector1">
            <a:avLst/>
          </a:prstGeom>
          <a:ln w="12700">
            <a:solidFill>
              <a:schemeClr val="tx1">
                <a:lumMod val="65000"/>
                <a:lumOff val="35000"/>
              </a:schemeClr>
            </a:solidFill>
            <a:prstDash val="solid"/>
            <a:tailEnd type="none" w="med" len="lg"/>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69" idx="1"/>
            <a:endCxn id="64" idx="5"/>
          </p:cNvCxnSpPr>
          <p:nvPr/>
        </p:nvCxnSpPr>
        <p:spPr>
          <a:xfrm flipH="1" flipV="1">
            <a:off x="3092048" y="2913742"/>
            <a:ext cx="852202" cy="1735231"/>
          </a:xfrm>
          <a:prstGeom prst="straightConnector1">
            <a:avLst/>
          </a:prstGeom>
          <a:ln w="12700">
            <a:solidFill>
              <a:schemeClr val="tx1">
                <a:lumMod val="65000"/>
                <a:lumOff val="35000"/>
              </a:schemeClr>
            </a:solidFill>
            <a:headEnd type="none" w="med" len="lg"/>
            <a:tailEnd type="none" w="med" len="lg"/>
          </a:ln>
        </p:spPr>
        <p:style>
          <a:lnRef idx="1">
            <a:schemeClr val="accent1"/>
          </a:lnRef>
          <a:fillRef idx="0">
            <a:schemeClr val="accent1"/>
          </a:fillRef>
          <a:effectRef idx="0">
            <a:schemeClr val="accent1"/>
          </a:effectRef>
          <a:fontRef idx="minor">
            <a:schemeClr val="tx1"/>
          </a:fontRef>
        </p:style>
      </p:cxnSp>
      <p:sp>
        <p:nvSpPr>
          <p:cNvPr id="64" name="Oval 63"/>
          <p:cNvSpPr/>
          <p:nvPr/>
        </p:nvSpPr>
        <p:spPr>
          <a:xfrm>
            <a:off x="2980910" y="2802603"/>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2" name="Group 64"/>
          <p:cNvGrpSpPr/>
          <p:nvPr/>
        </p:nvGrpSpPr>
        <p:grpSpPr>
          <a:xfrm rot="774754">
            <a:off x="2594931" y="2494673"/>
            <a:ext cx="410270" cy="298379"/>
            <a:chOff x="3192789" y="1005143"/>
            <a:chExt cx="785815" cy="571503"/>
          </a:xfrm>
        </p:grpSpPr>
        <p:sp>
          <p:nvSpPr>
            <p:cNvPr id="66" name="Isosceles Triangle 65"/>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67" name="Rectangle 66"/>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68" name="Oval 67"/>
          <p:cNvSpPr/>
          <p:nvPr/>
        </p:nvSpPr>
        <p:spPr>
          <a:xfrm>
            <a:off x="5126964" y="2200379"/>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69" name="Oval 68"/>
          <p:cNvSpPr/>
          <p:nvPr/>
        </p:nvSpPr>
        <p:spPr>
          <a:xfrm>
            <a:off x="3925182" y="4629902"/>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0" name="Rectangle 69"/>
          <p:cNvSpPr>
            <a:spLocks noRot="1" noChangeAspect="1" noMove="1" noResize="1" noEditPoints="1" noAdjustHandles="1" noChangeArrowheads="1" noChangeShapeType="1" noTextEdit="1"/>
          </p:cNvSpPr>
          <p:nvPr/>
        </p:nvSpPr>
        <p:spPr>
          <a:xfrm>
            <a:off x="5877129" y="2996181"/>
            <a:ext cx="501676" cy="400111"/>
          </a:xfrm>
          <a:prstGeom prst="rect">
            <a:avLst/>
          </a:prstGeom>
          <a:blipFill rotWithShape="1">
            <a:blip r:embed="rId3" cstate="print">
              <a:lum bright="-60000"/>
            </a:blip>
            <a:stretch>
              <a:fillRect b="-10606"/>
            </a:stretch>
          </a:blipFill>
        </p:spPr>
        <p:txBody>
          <a:bodyPr/>
          <a:lstStyle/>
          <a:p>
            <a:r>
              <a:rPr lang="en-GB">
                <a:noFill/>
              </a:rPr>
              <a:t> </a:t>
            </a:r>
          </a:p>
        </p:txBody>
      </p:sp>
      <p:sp>
        <p:nvSpPr>
          <p:cNvPr id="71" name="Rectangle 70"/>
          <p:cNvSpPr>
            <a:spLocks noRot="1" noChangeAspect="1" noMove="1" noResize="1" noEditPoints="1" noAdjustHandles="1" noChangeArrowheads="1" noChangeShapeType="1" noTextEdit="1"/>
          </p:cNvSpPr>
          <p:nvPr/>
        </p:nvSpPr>
        <p:spPr>
          <a:xfrm>
            <a:off x="5056503" y="1772819"/>
            <a:ext cx="495713" cy="400111"/>
          </a:xfrm>
          <a:prstGeom prst="rect">
            <a:avLst/>
          </a:prstGeom>
          <a:blipFill rotWithShape="1">
            <a:blip r:embed="rId4" cstate="print">
              <a:lum bright="-60000"/>
            </a:blip>
            <a:stretch>
              <a:fillRect b="-9231"/>
            </a:stretch>
          </a:blipFill>
        </p:spPr>
        <p:txBody>
          <a:bodyPr/>
          <a:lstStyle/>
          <a:p>
            <a:r>
              <a:rPr lang="en-GB">
                <a:noFill/>
              </a:rPr>
              <a:t> </a:t>
            </a:r>
          </a:p>
        </p:txBody>
      </p:sp>
      <p:sp>
        <p:nvSpPr>
          <p:cNvPr id="72" name="Rectangle 71"/>
          <p:cNvSpPr>
            <a:spLocks noRot="1" noChangeAspect="1" noMove="1" noResize="1" noEditPoints="1" noAdjustHandles="1" noChangeArrowheads="1" noChangeShapeType="1" noTextEdit="1"/>
          </p:cNvSpPr>
          <p:nvPr/>
        </p:nvSpPr>
        <p:spPr>
          <a:xfrm>
            <a:off x="3688124" y="4724513"/>
            <a:ext cx="501676" cy="400111"/>
          </a:xfrm>
          <a:prstGeom prst="rect">
            <a:avLst/>
          </a:prstGeom>
          <a:blipFill rotWithShape="1">
            <a:blip r:embed="rId5" cstate="print">
              <a:lum bright="-60000"/>
            </a:blip>
            <a:stretch>
              <a:fillRect b="-9091"/>
            </a:stretch>
          </a:blipFill>
        </p:spPr>
        <p:txBody>
          <a:bodyPr/>
          <a:lstStyle/>
          <a:p>
            <a:r>
              <a:rPr lang="en-GB">
                <a:noFill/>
              </a:rPr>
              <a:t> </a:t>
            </a:r>
          </a:p>
        </p:txBody>
      </p:sp>
      <p:sp>
        <p:nvSpPr>
          <p:cNvPr id="73" name="Rectangle 72"/>
          <p:cNvSpPr>
            <a:spLocks noRot="1" noChangeAspect="1" noMove="1" noResize="1" noEditPoints="1" noAdjustHandles="1" noChangeArrowheads="1" noChangeShapeType="1" noTextEdit="1"/>
          </p:cNvSpPr>
          <p:nvPr/>
        </p:nvSpPr>
        <p:spPr>
          <a:xfrm>
            <a:off x="2642994" y="2819841"/>
            <a:ext cx="511999" cy="400111"/>
          </a:xfrm>
          <a:prstGeom prst="rect">
            <a:avLst/>
          </a:prstGeom>
          <a:blipFill rotWithShape="1">
            <a:blip r:embed="rId6" cstate="print">
              <a:lum bright="-60000"/>
            </a:blip>
            <a:stretch>
              <a:fillRect b="-10769"/>
            </a:stretch>
          </a:blipFill>
        </p:spPr>
        <p:txBody>
          <a:bodyPr/>
          <a:lstStyle/>
          <a:p>
            <a:r>
              <a:rPr lang="en-GB">
                <a:noFill/>
              </a:rPr>
              <a:t> </a:t>
            </a:r>
          </a:p>
        </p:txBody>
      </p:sp>
    </p:spTree>
    <p:extLst>
      <p:ext uri="{BB962C8B-B14F-4D97-AF65-F5344CB8AC3E}">
        <p14:creationId xmlns:p14="http://schemas.microsoft.com/office/powerpoint/2010/main" val="3285263823"/>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Bidirectional MC path sampling</a:t>
            </a:r>
            <a:endParaRPr lang="en-GB" b="1" dirty="0"/>
          </a:p>
        </p:txBody>
      </p:sp>
      <p:sp>
        <p:nvSpPr>
          <p:cNvPr id="48" name="Rectangle 47"/>
          <p:cNvSpPr/>
          <p:nvPr/>
        </p:nvSpPr>
        <p:spPr>
          <a:xfrm>
            <a:off x="3465379" y="4699073"/>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49" name="Rectangle 48"/>
          <p:cNvSpPr/>
          <p:nvPr/>
        </p:nvSpPr>
        <p:spPr>
          <a:xfrm>
            <a:off x="4667155" y="2136641"/>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7" name="Straight Arrow Connector 6"/>
          <p:cNvCxnSpPr>
            <a:stCxn id="8" idx="1"/>
            <a:endCxn id="16" idx="5"/>
          </p:cNvCxnSpPr>
          <p:nvPr/>
        </p:nvCxnSpPr>
        <p:spPr>
          <a:xfrm flipH="1" flipV="1">
            <a:off x="5238102" y="2311516"/>
            <a:ext cx="651048" cy="106992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9" name="Sun 8"/>
          <p:cNvSpPr/>
          <p:nvPr/>
        </p:nvSpPr>
        <p:spPr>
          <a:xfrm rot="1134788">
            <a:off x="5906127" y="3366094"/>
            <a:ext cx="642942" cy="642943"/>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11" name="Straight Arrow Connector 10"/>
          <p:cNvCxnSpPr>
            <a:stCxn id="17" idx="1"/>
            <a:endCxn id="12" idx="5"/>
          </p:cNvCxnSpPr>
          <p:nvPr/>
        </p:nvCxnSpPr>
        <p:spPr>
          <a:xfrm flipH="1" flipV="1">
            <a:off x="3092048" y="2913742"/>
            <a:ext cx="852202" cy="1735231"/>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nvGrpSpPr>
          <p:cNvPr id="2" name="Group 12"/>
          <p:cNvGrpSpPr/>
          <p:nvPr/>
        </p:nvGrpSpPr>
        <p:grpSpPr>
          <a:xfrm rot="774754">
            <a:off x="2594931" y="2494673"/>
            <a:ext cx="410270" cy="298379"/>
            <a:chOff x="3192789" y="1005143"/>
            <a:chExt cx="785815" cy="571503"/>
          </a:xfrm>
        </p:grpSpPr>
        <p:sp>
          <p:nvSpPr>
            <p:cNvPr id="14" name="Isosceles Triangle 1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5" name="Rectangle 1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grpSp>
        <p:nvGrpSpPr>
          <p:cNvPr id="3" name="Group 25"/>
          <p:cNvGrpSpPr/>
          <p:nvPr/>
        </p:nvGrpSpPr>
        <p:grpSpPr>
          <a:xfrm>
            <a:off x="5870088" y="2996182"/>
            <a:ext cx="508723" cy="496391"/>
            <a:chOff x="5870082" y="3321257"/>
            <a:chExt cx="508723" cy="496391"/>
          </a:xfrm>
        </p:grpSpPr>
        <p:sp>
          <p:nvSpPr>
            <p:cNvPr id="8" name="Oval 7"/>
            <p:cNvSpPr/>
            <p:nvPr/>
          </p:nvSpPr>
          <p:spPr>
            <a:xfrm>
              <a:off x="5870082" y="3687444"/>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8" name="Rectangle 17"/>
            <p:cNvSpPr>
              <a:spLocks noRot="1" noChangeAspect="1" noMove="1" noResize="1" noEditPoints="1" noAdjustHandles="1" noChangeArrowheads="1" noChangeShapeType="1" noTextEdit="1"/>
            </p:cNvSpPr>
            <p:nvPr/>
          </p:nvSpPr>
          <p:spPr>
            <a:xfrm>
              <a:off x="5877129" y="3321257"/>
              <a:ext cx="501676" cy="400110"/>
            </a:xfrm>
            <a:prstGeom prst="rect">
              <a:avLst/>
            </a:prstGeom>
            <a:blipFill rotWithShape="1">
              <a:blip r:embed="rId3" cstate="print">
                <a:lum bright="-60000"/>
              </a:blip>
              <a:stretch>
                <a:fillRect b="-10606"/>
              </a:stretch>
            </a:blipFill>
          </p:spPr>
          <p:txBody>
            <a:bodyPr/>
            <a:lstStyle/>
            <a:p>
              <a:r>
                <a:rPr lang="en-GB">
                  <a:noFill/>
                </a:rPr>
                <a:t> </a:t>
              </a:r>
            </a:p>
          </p:txBody>
        </p:sp>
      </p:grpSp>
      <p:grpSp>
        <p:nvGrpSpPr>
          <p:cNvPr id="4" name="Group 26"/>
          <p:cNvGrpSpPr/>
          <p:nvPr/>
        </p:nvGrpSpPr>
        <p:grpSpPr>
          <a:xfrm>
            <a:off x="5056503" y="1772819"/>
            <a:ext cx="495713" cy="557764"/>
            <a:chOff x="5056497" y="2097895"/>
            <a:chExt cx="495713" cy="557764"/>
          </a:xfrm>
        </p:grpSpPr>
        <p:sp>
          <p:nvSpPr>
            <p:cNvPr id="16" name="Oval 15"/>
            <p:cNvSpPr/>
            <p:nvPr/>
          </p:nvSpPr>
          <p:spPr>
            <a:xfrm>
              <a:off x="5126964" y="2525455"/>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9" name="Rectangle 18"/>
            <p:cNvSpPr>
              <a:spLocks noRot="1" noChangeAspect="1" noMove="1" noResize="1" noEditPoints="1" noAdjustHandles="1" noChangeArrowheads="1" noChangeShapeType="1" noTextEdit="1"/>
            </p:cNvSpPr>
            <p:nvPr/>
          </p:nvSpPr>
          <p:spPr>
            <a:xfrm>
              <a:off x="5056497" y="2097895"/>
              <a:ext cx="495713" cy="400110"/>
            </a:xfrm>
            <a:prstGeom prst="rect">
              <a:avLst/>
            </a:prstGeom>
            <a:blipFill rotWithShape="1">
              <a:blip r:embed="rId4" cstate="print">
                <a:lum bright="-60000"/>
              </a:blip>
              <a:stretch>
                <a:fillRect b="-9231"/>
              </a:stretch>
            </a:blipFill>
          </p:spPr>
          <p:txBody>
            <a:bodyPr/>
            <a:lstStyle/>
            <a:p>
              <a:r>
                <a:rPr lang="en-GB">
                  <a:noFill/>
                </a:rPr>
                <a:t> </a:t>
              </a:r>
            </a:p>
          </p:txBody>
        </p:sp>
      </p:grpSp>
      <p:grpSp>
        <p:nvGrpSpPr>
          <p:cNvPr id="6" name="Group 27"/>
          <p:cNvGrpSpPr/>
          <p:nvPr/>
        </p:nvGrpSpPr>
        <p:grpSpPr>
          <a:xfrm>
            <a:off x="3688124" y="4629905"/>
            <a:ext cx="501676" cy="494719"/>
            <a:chOff x="3688124" y="4954980"/>
            <a:chExt cx="501676" cy="494719"/>
          </a:xfrm>
        </p:grpSpPr>
        <p:sp>
          <p:nvSpPr>
            <p:cNvPr id="17" name="Oval 16"/>
            <p:cNvSpPr/>
            <p:nvPr/>
          </p:nvSpPr>
          <p:spPr>
            <a:xfrm>
              <a:off x="3925182"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0" name="Rectangle 19"/>
            <p:cNvSpPr>
              <a:spLocks noRot="1" noChangeAspect="1" noMove="1" noResize="1" noEditPoints="1" noAdjustHandles="1" noChangeArrowheads="1" noChangeShapeType="1" noTextEdit="1"/>
            </p:cNvSpPr>
            <p:nvPr/>
          </p:nvSpPr>
          <p:spPr>
            <a:xfrm>
              <a:off x="3688124" y="5049589"/>
              <a:ext cx="501676" cy="400110"/>
            </a:xfrm>
            <a:prstGeom prst="rect">
              <a:avLst/>
            </a:prstGeom>
            <a:blipFill rotWithShape="1">
              <a:blip r:embed="rId5" cstate="print">
                <a:lum bright="-60000"/>
              </a:blip>
              <a:stretch>
                <a:fillRect b="-9091"/>
              </a:stretch>
            </a:blipFill>
          </p:spPr>
          <p:txBody>
            <a:bodyPr/>
            <a:lstStyle/>
            <a:p>
              <a:r>
                <a:rPr lang="en-GB">
                  <a:noFill/>
                </a:rPr>
                <a:t> </a:t>
              </a:r>
            </a:p>
          </p:txBody>
        </p:sp>
      </p:grpSp>
      <p:grpSp>
        <p:nvGrpSpPr>
          <p:cNvPr id="37" name="Skupina 36"/>
          <p:cNvGrpSpPr/>
          <p:nvPr/>
        </p:nvGrpSpPr>
        <p:grpSpPr>
          <a:xfrm>
            <a:off x="2642994" y="2802606"/>
            <a:ext cx="511999" cy="417345"/>
            <a:chOff x="2642988" y="2802602"/>
            <a:chExt cx="511999" cy="417345"/>
          </a:xfrm>
        </p:grpSpPr>
        <p:sp>
          <p:nvSpPr>
            <p:cNvPr id="12" name="Oval 11"/>
            <p:cNvSpPr/>
            <p:nvPr/>
          </p:nvSpPr>
          <p:spPr>
            <a:xfrm>
              <a:off x="2980910" y="2802602"/>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1" name="Rectangle 20"/>
            <p:cNvSpPr>
              <a:spLocks noRot="1" noChangeAspect="1" noMove="1" noResize="1" noEditPoints="1" noAdjustHandles="1" noChangeArrowheads="1" noChangeShapeType="1" noTextEdit="1"/>
            </p:cNvSpPr>
            <p:nvPr/>
          </p:nvSpPr>
          <p:spPr>
            <a:xfrm>
              <a:off x="2642988" y="2819837"/>
              <a:ext cx="511999" cy="400110"/>
            </a:xfrm>
            <a:prstGeom prst="rect">
              <a:avLst/>
            </a:prstGeom>
            <a:blipFill rotWithShape="1">
              <a:blip r:embed="rId6" cstate="print">
                <a:lum bright="-60000"/>
              </a:blip>
              <a:stretch>
                <a:fillRect b="-10769"/>
              </a:stretch>
            </a:blipFill>
          </p:spPr>
          <p:txBody>
            <a:bodyPr/>
            <a:lstStyle/>
            <a:p>
              <a:r>
                <a:rPr lang="en-GB">
                  <a:noFill/>
                </a:rPr>
                <a:t> </a:t>
              </a:r>
            </a:p>
          </p:txBody>
        </p:sp>
      </p:grpSp>
      <p:grpSp>
        <p:nvGrpSpPr>
          <p:cNvPr id="28" name="Group 97"/>
          <p:cNvGrpSpPr/>
          <p:nvPr/>
        </p:nvGrpSpPr>
        <p:grpSpPr>
          <a:xfrm>
            <a:off x="397315" y="1052744"/>
            <a:ext cx="1469796" cy="495172"/>
            <a:chOff x="611560" y="1244064"/>
            <a:chExt cx="1469796" cy="495172"/>
          </a:xfrm>
        </p:grpSpPr>
        <p:sp>
          <p:nvSpPr>
            <p:cNvPr id="29" name="Oval 103"/>
            <p:cNvSpPr/>
            <p:nvPr/>
          </p:nvSpPr>
          <p:spPr>
            <a:xfrm>
              <a:off x="611560" y="152816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b="1"/>
            </a:p>
          </p:txBody>
        </p:sp>
        <p:sp>
          <p:nvSpPr>
            <p:cNvPr id="30" name="Oval 105"/>
            <p:cNvSpPr/>
            <p:nvPr/>
          </p:nvSpPr>
          <p:spPr>
            <a:xfrm>
              <a:off x="611560" y="1309990"/>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b="1"/>
            </a:p>
          </p:txBody>
        </p:sp>
        <p:sp>
          <p:nvSpPr>
            <p:cNvPr id="35" name="TextBox 106"/>
            <p:cNvSpPr txBox="1"/>
            <p:nvPr/>
          </p:nvSpPr>
          <p:spPr>
            <a:xfrm>
              <a:off x="745734" y="1244064"/>
              <a:ext cx="1130438" cy="276999"/>
            </a:xfrm>
            <a:prstGeom prst="rect">
              <a:avLst/>
            </a:prstGeom>
            <a:noFill/>
          </p:spPr>
          <p:txBody>
            <a:bodyPr wrap="none" rtlCol="0">
              <a:spAutoFit/>
            </a:bodyPr>
            <a:lstStyle/>
            <a:p>
              <a:r>
                <a:rPr lang="en-US" sz="1200" b="1" dirty="0" smtClean="0">
                  <a:latin typeface="+mn-lt"/>
                </a:rPr>
                <a:t>Light vertex</a:t>
              </a:r>
              <a:endParaRPr lang="en-US" sz="1200" b="1" dirty="0">
                <a:latin typeface="+mn-lt"/>
              </a:endParaRPr>
            </a:p>
          </p:txBody>
        </p:sp>
        <p:sp>
          <p:nvSpPr>
            <p:cNvPr id="36" name="TextBox 111"/>
            <p:cNvSpPr txBox="1"/>
            <p:nvPr/>
          </p:nvSpPr>
          <p:spPr>
            <a:xfrm>
              <a:off x="745734" y="1462237"/>
              <a:ext cx="1335622" cy="276999"/>
            </a:xfrm>
            <a:prstGeom prst="rect">
              <a:avLst/>
            </a:prstGeom>
            <a:noFill/>
          </p:spPr>
          <p:txBody>
            <a:bodyPr wrap="none" rtlCol="0">
              <a:spAutoFit/>
            </a:bodyPr>
            <a:lstStyle/>
            <a:p>
              <a:r>
                <a:rPr lang="en-US" sz="1200" b="1" dirty="0" smtClean="0">
                  <a:latin typeface="+mn-lt"/>
                </a:rPr>
                <a:t>Camera vertex</a:t>
              </a:r>
              <a:endParaRPr lang="en-US" sz="1200" b="1" dirty="0">
                <a:latin typeface="+mn-lt"/>
              </a:endParaRPr>
            </a:p>
          </p:txBody>
        </p:sp>
      </p:grpSp>
    </p:spTree>
    <p:extLst>
      <p:ext uri="{BB962C8B-B14F-4D97-AF65-F5344CB8AC3E}">
        <p14:creationId xmlns:p14="http://schemas.microsoft.com/office/powerpoint/2010/main" val="4268211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1000"/>
                                        <p:tgtEl>
                                          <p:spTgt spid="11"/>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700"/>
                                        <p:tgtEl>
                                          <p:spTgt spid="6"/>
                                        </p:tgtEl>
                                      </p:cBhvr>
                                    </p:animEffect>
                                  </p:childTnLst>
                                </p:cTn>
                              </p:par>
                            </p:childTnLst>
                          </p:cTn>
                        </p:par>
                        <p:par>
                          <p:cTn id="16" fill="hold">
                            <p:stCondLst>
                              <p:cond delay="2200"/>
                            </p:stCondLst>
                            <p:childTnLst>
                              <p:par>
                                <p:cTn id="17" presetID="10" presetClass="entr" presetSubtype="0" fill="hold" nodeType="afterEffect">
                                  <p:stCondLst>
                                    <p:cond delay="5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700"/>
                                        <p:tgtEl>
                                          <p:spTgt spid="3"/>
                                        </p:tgtEl>
                                      </p:cBhvr>
                                    </p:animEffect>
                                  </p:childTnLst>
                                </p:cTn>
                              </p:par>
                            </p:childTnLst>
                          </p:cTn>
                        </p:par>
                        <p:par>
                          <p:cTn id="20" fill="hold">
                            <p:stCondLst>
                              <p:cond delay="3400"/>
                            </p:stCondLst>
                            <p:childTnLst>
                              <p:par>
                                <p:cTn id="21" presetID="22" presetClass="entr" presetSubtype="4"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1000"/>
                                        <p:tgtEl>
                                          <p:spTgt spid="7"/>
                                        </p:tgtEl>
                                      </p:cBhvr>
                                    </p:animEffect>
                                  </p:childTnLst>
                                </p:cTn>
                              </p:par>
                            </p:childTnLst>
                          </p:cTn>
                        </p:par>
                        <p:par>
                          <p:cTn id="24" fill="hold">
                            <p:stCondLst>
                              <p:cond delay="440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Bidirectional MC path sampling</a:t>
            </a:r>
            <a:endParaRPr lang="en-GB" b="1" dirty="0"/>
          </a:p>
        </p:txBody>
      </p:sp>
      <p:grpSp>
        <p:nvGrpSpPr>
          <p:cNvPr id="4" name="Group 3"/>
          <p:cNvGrpSpPr/>
          <p:nvPr/>
        </p:nvGrpSpPr>
        <p:grpSpPr>
          <a:xfrm>
            <a:off x="2467888" y="1772819"/>
            <a:ext cx="4157884" cy="3418087"/>
            <a:chOff x="2467888" y="2097895"/>
            <a:chExt cx="4157884" cy="3418086"/>
          </a:xfrm>
        </p:grpSpPr>
        <p:sp>
          <p:nvSpPr>
            <p:cNvPr id="22" name="Rectangle 20"/>
            <p:cNvSpPr>
              <a:spLocks noRot="1" noChangeAspect="1" noMove="1" noResize="1" noEditPoints="1" noAdjustHandles="1" noChangeArrowheads="1" noChangeShapeType="1" noTextEdit="1"/>
            </p:cNvSpPr>
            <p:nvPr/>
          </p:nvSpPr>
          <p:spPr>
            <a:xfrm>
              <a:off x="2642988" y="3144916"/>
              <a:ext cx="511999" cy="400110"/>
            </a:xfrm>
            <a:prstGeom prst="rect">
              <a:avLst/>
            </a:prstGeom>
            <a:blipFill rotWithShape="1">
              <a:blip r:embed="rId3" cstate="print">
                <a:lum bright="-60000"/>
              </a:blip>
              <a:stretch>
                <a:fillRect b="-10769"/>
              </a:stretch>
            </a:blipFill>
          </p:spPr>
          <p:txBody>
            <a:bodyPr/>
            <a:lstStyle/>
            <a:p>
              <a:r>
                <a:rPr lang="en-GB">
                  <a:noFill/>
                </a:rPr>
                <a:t> </a:t>
              </a:r>
            </a:p>
          </p:txBody>
        </p:sp>
        <p:sp>
          <p:nvSpPr>
            <p:cNvPr id="43" name="Rectangle 42"/>
            <p:cNvSpPr/>
            <p:nvPr/>
          </p:nvSpPr>
          <p:spPr>
            <a:xfrm>
              <a:off x="2467888" y="2148114"/>
              <a:ext cx="4157884" cy="3367867"/>
            </a:xfrm>
            <a:prstGeom prst="rect">
              <a:avLst/>
            </a:prstGeom>
            <a:solidFill>
              <a:schemeClr val="accent1">
                <a:alpha val="5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8" name="Rectangle 47"/>
            <p:cNvSpPr/>
            <p:nvPr/>
          </p:nvSpPr>
          <p:spPr>
            <a:xfrm>
              <a:off x="3465373" y="5024152"/>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49" name="Rectangle 48"/>
            <p:cNvSpPr/>
            <p:nvPr/>
          </p:nvSpPr>
          <p:spPr>
            <a:xfrm>
              <a:off x="4667155" y="2461720"/>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7" name="Straight Arrow Connector 6"/>
            <p:cNvCxnSpPr>
              <a:stCxn id="8" idx="1"/>
              <a:endCxn id="16" idx="5"/>
            </p:cNvCxnSpPr>
            <p:nvPr/>
          </p:nvCxnSpPr>
          <p:spPr>
            <a:xfrm flipH="1" flipV="1">
              <a:off x="5238102" y="2636591"/>
              <a:ext cx="651048" cy="106992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5870082" y="3687444"/>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 name="Sun 8"/>
            <p:cNvSpPr/>
            <p:nvPr/>
          </p:nvSpPr>
          <p:spPr>
            <a:xfrm rot="1134788">
              <a:off x="5906127" y="3691170"/>
              <a:ext cx="642942" cy="642942"/>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11" name="Straight Arrow Connector 10"/>
            <p:cNvCxnSpPr>
              <a:stCxn id="17" idx="1"/>
              <a:endCxn id="12" idx="5"/>
            </p:cNvCxnSpPr>
            <p:nvPr/>
          </p:nvCxnSpPr>
          <p:spPr>
            <a:xfrm flipH="1" flipV="1">
              <a:off x="3092048" y="3238817"/>
              <a:ext cx="852202" cy="1735231"/>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2980910" y="312768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6" name="Group 12"/>
            <p:cNvGrpSpPr/>
            <p:nvPr/>
          </p:nvGrpSpPr>
          <p:grpSpPr>
            <a:xfrm rot="774754">
              <a:off x="2594931" y="2819750"/>
              <a:ext cx="410270" cy="298378"/>
              <a:chOff x="3192789" y="1005143"/>
              <a:chExt cx="785815" cy="571503"/>
            </a:xfrm>
          </p:grpSpPr>
          <p:sp>
            <p:nvSpPr>
              <p:cNvPr id="14" name="Isosceles Triangle 1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5" name="Rectangle 1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16" name="Oval 15"/>
            <p:cNvSpPr/>
            <p:nvPr/>
          </p:nvSpPr>
          <p:spPr>
            <a:xfrm>
              <a:off x="5126964" y="2525455"/>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7" name="Oval 16"/>
            <p:cNvSpPr/>
            <p:nvPr/>
          </p:nvSpPr>
          <p:spPr>
            <a:xfrm>
              <a:off x="3925182"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 name="Rectangle 17"/>
            <p:cNvSpPr>
              <a:spLocks noRot="1" noChangeAspect="1" noMove="1" noResize="1" noEditPoints="1" noAdjustHandles="1" noChangeArrowheads="1" noChangeShapeType="1" noTextEdit="1"/>
            </p:cNvSpPr>
            <p:nvPr/>
          </p:nvSpPr>
          <p:spPr>
            <a:xfrm>
              <a:off x="5877129" y="3321257"/>
              <a:ext cx="501676" cy="400110"/>
            </a:xfrm>
            <a:prstGeom prst="rect">
              <a:avLst/>
            </a:prstGeom>
            <a:blipFill rotWithShape="1">
              <a:blip r:embed="rId4" cstate="print">
                <a:lum bright="-60000"/>
              </a:blip>
              <a:stretch>
                <a:fillRect b="-10606"/>
              </a:stretch>
            </a:blipFill>
          </p:spPr>
          <p:txBody>
            <a:bodyPr/>
            <a:lstStyle/>
            <a:p>
              <a:r>
                <a:rPr lang="en-GB">
                  <a:noFill/>
                </a:rPr>
                <a:t> </a:t>
              </a:r>
            </a:p>
          </p:txBody>
        </p:sp>
        <p:sp>
          <p:nvSpPr>
            <p:cNvPr id="3" name="Rectangle 18"/>
            <p:cNvSpPr>
              <a:spLocks noRot="1" noChangeAspect="1" noMove="1" noResize="1" noEditPoints="1" noAdjustHandles="1" noChangeArrowheads="1" noChangeShapeType="1" noTextEdit="1"/>
            </p:cNvSpPr>
            <p:nvPr/>
          </p:nvSpPr>
          <p:spPr>
            <a:xfrm>
              <a:off x="5056497" y="2097895"/>
              <a:ext cx="495713" cy="400110"/>
            </a:xfrm>
            <a:prstGeom prst="rect">
              <a:avLst/>
            </a:prstGeom>
            <a:blipFill rotWithShape="1">
              <a:blip r:embed="rId5" cstate="print">
                <a:lum bright="-60000"/>
              </a:blip>
              <a:stretch>
                <a:fillRect b="-9231"/>
              </a:stretch>
            </a:blipFill>
          </p:spPr>
          <p:txBody>
            <a:bodyPr/>
            <a:lstStyle/>
            <a:p>
              <a:r>
                <a:rPr lang="en-GB">
                  <a:noFill/>
                </a:rPr>
                <a:t> </a:t>
              </a:r>
            </a:p>
          </p:txBody>
        </p:sp>
        <p:sp>
          <p:nvSpPr>
            <p:cNvPr id="10" name="Rectangle 19"/>
            <p:cNvSpPr>
              <a:spLocks noRot="1" noChangeAspect="1" noMove="1" noResize="1" noEditPoints="1" noAdjustHandles="1" noChangeArrowheads="1" noChangeShapeType="1" noTextEdit="1"/>
            </p:cNvSpPr>
            <p:nvPr/>
          </p:nvSpPr>
          <p:spPr>
            <a:xfrm>
              <a:off x="3688124" y="5049589"/>
              <a:ext cx="501676" cy="400110"/>
            </a:xfrm>
            <a:prstGeom prst="rect">
              <a:avLst/>
            </a:prstGeom>
            <a:blipFill rotWithShape="1">
              <a:blip r:embed="rId6" cstate="print">
                <a:lum bright="-60000"/>
              </a:blip>
              <a:stretch>
                <a:fillRect b="-9091"/>
              </a:stretch>
            </a:blipFill>
          </p:spPr>
          <p:txBody>
            <a:bodyPr/>
            <a:lstStyle/>
            <a:p>
              <a:r>
                <a:rPr lang="en-GB">
                  <a:noFill/>
                </a:rPr>
                <a:t> </a:t>
              </a:r>
            </a:p>
          </p:txBody>
        </p:sp>
      </p:grpSp>
      <p:grpSp>
        <p:nvGrpSpPr>
          <p:cNvPr id="13" name="Group 65"/>
          <p:cNvGrpSpPr/>
          <p:nvPr/>
        </p:nvGrpSpPr>
        <p:grpSpPr>
          <a:xfrm>
            <a:off x="2471496" y="1772819"/>
            <a:ext cx="4157884" cy="3418087"/>
            <a:chOff x="2467888" y="2097895"/>
            <a:chExt cx="4157884" cy="3418086"/>
          </a:xfrm>
        </p:grpSpPr>
        <p:sp>
          <p:nvSpPr>
            <p:cNvPr id="21" name="Rectangle 20"/>
            <p:cNvSpPr>
              <a:spLocks noRot="1" noChangeAspect="1" noMove="1" noResize="1" noEditPoints="1" noAdjustHandles="1" noChangeArrowheads="1" noChangeShapeType="1" noTextEdit="1"/>
            </p:cNvSpPr>
            <p:nvPr/>
          </p:nvSpPr>
          <p:spPr>
            <a:xfrm>
              <a:off x="2642988" y="3144916"/>
              <a:ext cx="511999" cy="400110"/>
            </a:xfrm>
            <a:prstGeom prst="rect">
              <a:avLst/>
            </a:prstGeom>
            <a:blipFill rotWithShape="1">
              <a:blip r:embed="rId3" cstate="print">
                <a:lum bright="-60000"/>
              </a:blip>
              <a:stretch>
                <a:fillRect b="-10769"/>
              </a:stretch>
            </a:blipFill>
          </p:spPr>
          <p:txBody>
            <a:bodyPr/>
            <a:lstStyle/>
            <a:p>
              <a:r>
                <a:rPr lang="en-GB">
                  <a:noFill/>
                </a:rPr>
                <a:t> </a:t>
              </a:r>
            </a:p>
          </p:txBody>
        </p:sp>
        <p:sp>
          <p:nvSpPr>
            <p:cNvPr id="67" name="Rectangle 66"/>
            <p:cNvSpPr/>
            <p:nvPr/>
          </p:nvSpPr>
          <p:spPr>
            <a:xfrm>
              <a:off x="2467888" y="2148114"/>
              <a:ext cx="4157884" cy="3367867"/>
            </a:xfrm>
            <a:prstGeom prst="rect">
              <a:avLst/>
            </a:prstGeom>
            <a:solidFill>
              <a:schemeClr val="accent1">
                <a:alpha val="5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0" name="Rectangle 69"/>
            <p:cNvSpPr/>
            <p:nvPr/>
          </p:nvSpPr>
          <p:spPr>
            <a:xfrm>
              <a:off x="3465373" y="5024152"/>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87" name="Rectangle 86"/>
            <p:cNvSpPr/>
            <p:nvPr/>
          </p:nvSpPr>
          <p:spPr>
            <a:xfrm>
              <a:off x="4667155" y="2461720"/>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90" name="Straight Arrow Connector 89"/>
            <p:cNvCxnSpPr>
              <a:stCxn id="93" idx="1"/>
              <a:endCxn id="107" idx="5"/>
            </p:cNvCxnSpPr>
            <p:nvPr/>
          </p:nvCxnSpPr>
          <p:spPr>
            <a:xfrm flipH="1" flipV="1">
              <a:off x="5238102" y="2636591"/>
              <a:ext cx="651048" cy="106992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93" name="Oval 92"/>
            <p:cNvSpPr/>
            <p:nvPr/>
          </p:nvSpPr>
          <p:spPr>
            <a:xfrm>
              <a:off x="5870082" y="3687444"/>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4" name="Sun 93"/>
            <p:cNvSpPr/>
            <p:nvPr/>
          </p:nvSpPr>
          <p:spPr>
            <a:xfrm rot="1134788">
              <a:off x="5906127" y="3691170"/>
              <a:ext cx="642942" cy="642942"/>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97" name="Straight Arrow Connector 96"/>
            <p:cNvCxnSpPr>
              <a:stCxn id="112" idx="1"/>
              <a:endCxn id="98" idx="5"/>
            </p:cNvCxnSpPr>
            <p:nvPr/>
          </p:nvCxnSpPr>
          <p:spPr>
            <a:xfrm flipH="1" flipV="1">
              <a:off x="3092048" y="3238817"/>
              <a:ext cx="852202" cy="1735231"/>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98" name="Oval 97"/>
            <p:cNvSpPr/>
            <p:nvPr/>
          </p:nvSpPr>
          <p:spPr>
            <a:xfrm>
              <a:off x="2980910" y="312768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23" name="Group 105"/>
            <p:cNvGrpSpPr/>
            <p:nvPr/>
          </p:nvGrpSpPr>
          <p:grpSpPr>
            <a:xfrm rot="774754">
              <a:off x="2594931" y="2819750"/>
              <a:ext cx="410270" cy="298378"/>
              <a:chOff x="3192789" y="1005143"/>
              <a:chExt cx="785815" cy="571503"/>
            </a:xfrm>
          </p:grpSpPr>
          <p:sp>
            <p:nvSpPr>
              <p:cNvPr id="117" name="Isosceles Triangle 116"/>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18" name="Rectangle 117"/>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107" name="Oval 106"/>
            <p:cNvSpPr/>
            <p:nvPr/>
          </p:nvSpPr>
          <p:spPr>
            <a:xfrm>
              <a:off x="5126964" y="2525455"/>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2" name="Oval 111"/>
            <p:cNvSpPr/>
            <p:nvPr/>
          </p:nvSpPr>
          <p:spPr>
            <a:xfrm>
              <a:off x="3925182"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8" name="Rectangle 17"/>
            <p:cNvSpPr>
              <a:spLocks noRot="1" noChangeAspect="1" noMove="1" noResize="1" noEditPoints="1" noAdjustHandles="1" noChangeArrowheads="1" noChangeShapeType="1" noTextEdit="1"/>
            </p:cNvSpPr>
            <p:nvPr/>
          </p:nvSpPr>
          <p:spPr>
            <a:xfrm>
              <a:off x="5877129" y="3321257"/>
              <a:ext cx="501676" cy="400110"/>
            </a:xfrm>
            <a:prstGeom prst="rect">
              <a:avLst/>
            </a:prstGeom>
            <a:blipFill rotWithShape="1">
              <a:blip r:embed="rId4" cstate="print">
                <a:lum bright="-60000"/>
              </a:blip>
              <a:stretch>
                <a:fillRect b="-10606"/>
              </a:stretch>
            </a:blipFill>
          </p:spPr>
          <p:txBody>
            <a:bodyPr/>
            <a:lstStyle/>
            <a:p>
              <a:r>
                <a:rPr lang="en-GB">
                  <a:noFill/>
                </a:rPr>
                <a:t> </a:t>
              </a:r>
            </a:p>
          </p:txBody>
        </p:sp>
        <p:sp>
          <p:nvSpPr>
            <p:cNvPr id="19" name="Rectangle 18"/>
            <p:cNvSpPr>
              <a:spLocks noRot="1" noChangeAspect="1" noMove="1" noResize="1" noEditPoints="1" noAdjustHandles="1" noChangeArrowheads="1" noChangeShapeType="1" noTextEdit="1"/>
            </p:cNvSpPr>
            <p:nvPr/>
          </p:nvSpPr>
          <p:spPr>
            <a:xfrm>
              <a:off x="5056497" y="2097895"/>
              <a:ext cx="495713" cy="400110"/>
            </a:xfrm>
            <a:prstGeom prst="rect">
              <a:avLst/>
            </a:prstGeom>
            <a:blipFill rotWithShape="1">
              <a:blip r:embed="rId5" cstate="print">
                <a:lum bright="-60000"/>
              </a:blip>
              <a:stretch>
                <a:fillRect b="-9231"/>
              </a:stretch>
            </a:blipFill>
          </p:spPr>
          <p:txBody>
            <a:bodyPr/>
            <a:lstStyle/>
            <a:p>
              <a:r>
                <a:rPr lang="en-GB">
                  <a:noFill/>
                </a:rPr>
                <a:t> </a:t>
              </a:r>
            </a:p>
          </p:txBody>
        </p:sp>
        <p:sp>
          <p:nvSpPr>
            <p:cNvPr id="20" name="Rectangle 19"/>
            <p:cNvSpPr>
              <a:spLocks noRot="1" noChangeAspect="1" noMove="1" noResize="1" noEditPoints="1" noAdjustHandles="1" noChangeArrowheads="1" noChangeShapeType="1" noTextEdit="1"/>
            </p:cNvSpPr>
            <p:nvPr/>
          </p:nvSpPr>
          <p:spPr>
            <a:xfrm>
              <a:off x="3688124" y="5049589"/>
              <a:ext cx="501676" cy="400110"/>
            </a:xfrm>
            <a:prstGeom prst="rect">
              <a:avLst/>
            </a:prstGeom>
            <a:blipFill rotWithShape="1">
              <a:blip r:embed="rId6" cstate="print">
                <a:lum bright="-60000"/>
              </a:blip>
              <a:stretch>
                <a:fillRect b="-9091"/>
              </a:stretch>
            </a:blipFill>
          </p:spPr>
          <p:txBody>
            <a:bodyPr/>
            <a:lstStyle/>
            <a:p>
              <a:r>
                <a:rPr lang="en-GB">
                  <a:noFill/>
                </a:rPr>
                <a:t> </a:t>
              </a:r>
            </a:p>
          </p:txBody>
        </p:sp>
      </p:grpSp>
      <p:grpSp>
        <p:nvGrpSpPr>
          <p:cNvPr id="24" name="Group 5"/>
          <p:cNvGrpSpPr/>
          <p:nvPr/>
        </p:nvGrpSpPr>
        <p:grpSpPr>
          <a:xfrm>
            <a:off x="264666" y="5264185"/>
            <a:ext cx="8646904" cy="400111"/>
            <a:chOff x="264666" y="5264160"/>
            <a:chExt cx="8646904" cy="400111"/>
          </a:xfrm>
        </p:grpSpPr>
        <p:sp>
          <p:nvSpPr>
            <p:cNvPr id="119" name="TextBox 118"/>
            <p:cNvSpPr txBox="1"/>
            <p:nvPr/>
          </p:nvSpPr>
          <p:spPr>
            <a:xfrm>
              <a:off x="264666" y="5264160"/>
              <a:ext cx="4157884" cy="400110"/>
            </a:xfrm>
            <a:prstGeom prst="rect">
              <a:avLst/>
            </a:prstGeom>
            <a:solidFill>
              <a:schemeClr val="tx1">
                <a:alpha val="20000"/>
              </a:schemeClr>
            </a:solidFill>
          </p:spPr>
          <p:txBody>
            <a:bodyPr wrap="square" rtlCol="0">
              <a:spAutoFit/>
            </a:bodyPr>
            <a:lstStyle/>
            <a:p>
              <a:pPr algn="ctr"/>
              <a:r>
                <a:rPr lang="en-US" sz="2000" b="1" dirty="0" smtClean="0">
                  <a:solidFill>
                    <a:schemeClr val="tx2"/>
                  </a:solidFill>
                  <a:latin typeface="+mn-lt"/>
                </a:rPr>
                <a:t>Bidirectional path tracing</a:t>
              </a:r>
              <a:endParaRPr lang="en-US" sz="2000" b="1" dirty="0">
                <a:solidFill>
                  <a:schemeClr val="tx2"/>
                </a:solidFill>
                <a:latin typeface="+mn-lt"/>
              </a:endParaRPr>
            </a:p>
          </p:txBody>
        </p:sp>
        <p:sp>
          <p:nvSpPr>
            <p:cNvPr id="127" name="TextBox 126"/>
            <p:cNvSpPr txBox="1"/>
            <p:nvPr/>
          </p:nvSpPr>
          <p:spPr>
            <a:xfrm>
              <a:off x="4753686" y="5264161"/>
              <a:ext cx="4157884" cy="400110"/>
            </a:xfrm>
            <a:prstGeom prst="rect">
              <a:avLst/>
            </a:prstGeom>
            <a:solidFill>
              <a:schemeClr val="tx1">
                <a:alpha val="20000"/>
              </a:schemeClr>
            </a:solidFill>
          </p:spPr>
          <p:txBody>
            <a:bodyPr wrap="square" rtlCol="0">
              <a:spAutoFit/>
            </a:bodyPr>
            <a:lstStyle/>
            <a:p>
              <a:pPr algn="ctr"/>
              <a:r>
                <a:rPr lang="en-US" sz="2000" b="1" dirty="0" smtClean="0">
                  <a:solidFill>
                    <a:schemeClr val="tx2"/>
                  </a:solidFill>
                  <a:latin typeface="+mn-lt"/>
                </a:rPr>
                <a:t>Photon mapping</a:t>
              </a:r>
              <a:endParaRPr lang="en-US" sz="2000" b="1" dirty="0">
                <a:solidFill>
                  <a:schemeClr val="tx2"/>
                </a:solidFill>
                <a:latin typeface="+mn-lt"/>
              </a:endParaRPr>
            </a:p>
          </p:txBody>
        </p:sp>
      </p:grpSp>
      <p:grpSp>
        <p:nvGrpSpPr>
          <p:cNvPr id="58" name="Group 97"/>
          <p:cNvGrpSpPr/>
          <p:nvPr/>
        </p:nvGrpSpPr>
        <p:grpSpPr>
          <a:xfrm>
            <a:off x="397315" y="1052744"/>
            <a:ext cx="1469796" cy="495172"/>
            <a:chOff x="611560" y="1244064"/>
            <a:chExt cx="1469796" cy="495172"/>
          </a:xfrm>
        </p:grpSpPr>
        <p:sp>
          <p:nvSpPr>
            <p:cNvPr id="59" name="Oval 103"/>
            <p:cNvSpPr/>
            <p:nvPr/>
          </p:nvSpPr>
          <p:spPr>
            <a:xfrm>
              <a:off x="611560" y="152816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b="1"/>
            </a:p>
          </p:txBody>
        </p:sp>
        <p:sp>
          <p:nvSpPr>
            <p:cNvPr id="60" name="Oval 105"/>
            <p:cNvSpPr/>
            <p:nvPr/>
          </p:nvSpPr>
          <p:spPr>
            <a:xfrm>
              <a:off x="611560" y="1309990"/>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b="1"/>
            </a:p>
          </p:txBody>
        </p:sp>
        <p:sp>
          <p:nvSpPr>
            <p:cNvPr id="61" name="TextBox 106"/>
            <p:cNvSpPr txBox="1"/>
            <p:nvPr/>
          </p:nvSpPr>
          <p:spPr>
            <a:xfrm>
              <a:off x="745734" y="1244064"/>
              <a:ext cx="1130438" cy="276999"/>
            </a:xfrm>
            <a:prstGeom prst="rect">
              <a:avLst/>
            </a:prstGeom>
            <a:noFill/>
          </p:spPr>
          <p:txBody>
            <a:bodyPr wrap="none" rtlCol="0">
              <a:spAutoFit/>
            </a:bodyPr>
            <a:lstStyle/>
            <a:p>
              <a:r>
                <a:rPr lang="en-US" sz="1200" b="1" dirty="0" smtClean="0">
                  <a:latin typeface="+mn-lt"/>
                </a:rPr>
                <a:t>Light vertex</a:t>
              </a:r>
              <a:endParaRPr lang="en-US" sz="1200" b="1" dirty="0">
                <a:latin typeface="+mn-lt"/>
              </a:endParaRPr>
            </a:p>
          </p:txBody>
        </p:sp>
        <p:sp>
          <p:nvSpPr>
            <p:cNvPr id="62" name="TextBox 111"/>
            <p:cNvSpPr txBox="1"/>
            <p:nvPr/>
          </p:nvSpPr>
          <p:spPr>
            <a:xfrm>
              <a:off x="745734" y="1462237"/>
              <a:ext cx="1335622" cy="276999"/>
            </a:xfrm>
            <a:prstGeom prst="rect">
              <a:avLst/>
            </a:prstGeom>
            <a:noFill/>
          </p:spPr>
          <p:txBody>
            <a:bodyPr wrap="none" rtlCol="0">
              <a:spAutoFit/>
            </a:bodyPr>
            <a:lstStyle/>
            <a:p>
              <a:r>
                <a:rPr lang="en-US" sz="1200" b="1" dirty="0" smtClean="0">
                  <a:latin typeface="+mn-lt"/>
                </a:rPr>
                <a:t>Camera vertex</a:t>
              </a:r>
              <a:endParaRPr lang="en-US" sz="1200" b="1" dirty="0">
                <a:latin typeface="+mn-lt"/>
              </a:endParaRPr>
            </a:p>
          </p:txBody>
        </p:sp>
      </p:grpSp>
    </p:spTree>
    <p:extLst>
      <p:ext uri="{BB962C8B-B14F-4D97-AF65-F5344CB8AC3E}">
        <p14:creationId xmlns:p14="http://schemas.microsoft.com/office/powerpoint/2010/main" val="9748102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0 0 L 0.25 0 E" pathEditMode="relative" ptsTypes="">
                                      <p:cBhvr>
                                        <p:cTn id="6" dur="1300" fill="hold"/>
                                        <p:tgtEl>
                                          <p:spTgt spid="4"/>
                                        </p:tgtEl>
                                        <p:attrNameLst>
                                          <p:attrName>ppt_x</p:attrName>
                                          <p:attrName>ppt_y</p:attrName>
                                        </p:attrNameLst>
                                      </p:cBhvr>
                                    </p:animMotion>
                                  </p:childTnLst>
                                </p:cTn>
                              </p:par>
                              <p:par>
                                <p:cTn id="7" presetID="35" presetClass="path" presetSubtype="0" accel="50000" decel="50000" fill="hold" nodeType="withEffect">
                                  <p:stCondLst>
                                    <p:cond delay="0"/>
                                  </p:stCondLst>
                                  <p:childTnLst>
                                    <p:animMotion origin="layout" path="M -2.22222E-6 -2.96296E-6 L -0.24132 -2.96296E-6 " pathEditMode="relative" rAng="0" ptsTypes="AA">
                                      <p:cBhvr>
                                        <p:cTn id="8" dur="1300" fill="hold"/>
                                        <p:tgtEl>
                                          <p:spTgt spid="13"/>
                                        </p:tgtEl>
                                        <p:attrNameLst>
                                          <p:attrName>ppt_x</p:attrName>
                                          <p:attrName>ppt_y</p:attrName>
                                        </p:attrNameLst>
                                      </p:cBhvr>
                                      <p:rCtr x="-12066" y="0"/>
                                    </p:animMotion>
                                  </p:childTnLst>
                                </p:cTn>
                              </p:par>
                            </p:childTnLst>
                          </p:cTn>
                        </p:par>
                        <p:par>
                          <p:cTn id="9" fill="hold">
                            <p:stCondLst>
                              <p:cond delay="1300"/>
                            </p:stCondLst>
                            <p:childTnLst>
                              <p:par>
                                <p:cTn id="10" presetID="10" presetClass="entr" presetSubtype="0"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cs-CZ" smtClean="0"/>
              <a:t>Fotonové mapy</a:t>
            </a:r>
            <a:endParaRPr lang="en-US" smtClean="0"/>
          </a:p>
        </p:txBody>
      </p:sp>
      <p:sp>
        <p:nvSpPr>
          <p:cNvPr id="339971" name="Rectangle 3"/>
          <p:cNvSpPr>
            <a:spLocks noGrp="1" noChangeArrowheads="1"/>
          </p:cNvSpPr>
          <p:nvPr>
            <p:ph type="body" idx="1"/>
          </p:nvPr>
        </p:nvSpPr>
        <p:spPr>
          <a:xfrm>
            <a:off x="457200" y="1600200"/>
            <a:ext cx="8229600" cy="4997450"/>
          </a:xfrm>
        </p:spPr>
        <p:txBody>
          <a:bodyPr/>
          <a:lstStyle/>
          <a:p>
            <a:pPr eaLnBrk="1" hangingPunct="1">
              <a:defRPr/>
            </a:pPr>
            <a:r>
              <a:rPr lang="cs-CZ" dirty="0" smtClean="0"/>
              <a:t>Cesty se sledují </a:t>
            </a:r>
            <a:r>
              <a:rPr lang="cs-CZ" b="1" dirty="0" smtClean="0"/>
              <a:t>od zdrojů světla</a:t>
            </a:r>
            <a:r>
              <a:rPr lang="cs-CZ" dirty="0" smtClean="0"/>
              <a:t> i </a:t>
            </a:r>
            <a:r>
              <a:rPr lang="cs-CZ" b="1" dirty="0" smtClean="0"/>
              <a:t>od kamery</a:t>
            </a:r>
          </a:p>
          <a:p>
            <a:pPr marL="784225" lvl="1" indent="-457200" eaLnBrk="1" hangingPunct="1">
              <a:defRPr/>
            </a:pPr>
            <a:r>
              <a:rPr lang="cs-CZ" dirty="0" smtClean="0"/>
              <a:t>Světla jsou zdroji radiance</a:t>
            </a:r>
          </a:p>
          <a:p>
            <a:pPr marL="784225" lvl="1" indent="-457200" eaLnBrk="1" hangingPunct="1">
              <a:defRPr/>
            </a:pPr>
            <a:r>
              <a:rPr lang="cs-CZ" dirty="0" smtClean="0"/>
              <a:t>Kamera reprezentuje důležitost (potenciál)</a:t>
            </a:r>
          </a:p>
          <a:p>
            <a:pPr eaLnBrk="1" hangingPunct="1">
              <a:defRPr/>
            </a:pPr>
            <a:r>
              <a:rPr lang="cs-CZ" dirty="0" smtClean="0"/>
              <a:t>Podobné obousměrnému sledování cest</a:t>
            </a:r>
          </a:p>
          <a:p>
            <a:pPr lvl="1" eaLnBrk="1" hangingPunct="1">
              <a:defRPr/>
            </a:pPr>
            <a:r>
              <a:rPr lang="cs-CZ" dirty="0" smtClean="0"/>
              <a:t>Generování cest ze světel a z kamery jsou však dva oddělené procesy</a:t>
            </a:r>
            <a:endParaRPr lang="cs-CZ" dirty="0" smtClean="0">
              <a:ea typeface="+mn-ea"/>
              <a:cs typeface="+mn-cs"/>
            </a:endParaRPr>
          </a:p>
          <a:p>
            <a:pPr marL="342900" lvl="1" indent="-342900" eaLnBrk="1" hangingPunct="1">
              <a:buClr>
                <a:schemeClr val="accent1"/>
              </a:buClr>
              <a:buSzPct val="65000"/>
              <a:buFont typeface="Wingdings" pitchFamily="2" charset="2"/>
              <a:buChar char="n"/>
              <a:defRPr/>
            </a:pPr>
            <a:r>
              <a:rPr lang="cs-CZ" sz="2400" b="1" dirty="0" smtClean="0"/>
              <a:t>Přepoužití</a:t>
            </a:r>
            <a:r>
              <a:rPr lang="cs-CZ" sz="2400" dirty="0" smtClean="0"/>
              <a:t> stejných světelných cest pro všechny pixely</a:t>
            </a:r>
            <a:endParaRPr lang="cs-CZ" sz="2400" dirty="0" smtClean="0">
              <a:ea typeface="+mn-ea"/>
              <a:cs typeface="+mn-cs"/>
            </a:endParaRPr>
          </a:p>
          <a:p>
            <a:pPr lvl="1" eaLnBrk="1" hangingPunct="1">
              <a:defRPr/>
            </a:pPr>
            <a:r>
              <a:rPr lang="cs-CZ" dirty="0" smtClean="0">
                <a:ea typeface="+mn-ea"/>
                <a:cs typeface="+mn-cs"/>
              </a:rPr>
              <a:t>Fotonová mapa = „</a:t>
            </a:r>
            <a:r>
              <a:rPr lang="cs-CZ" b="1" dirty="0" smtClean="0">
                <a:ea typeface="+mn-ea"/>
                <a:cs typeface="+mn-cs"/>
              </a:rPr>
              <a:t>cache cest od světla</a:t>
            </a:r>
            <a:r>
              <a:rPr lang="cs-CZ" dirty="0" smtClean="0">
                <a:ea typeface="+mn-ea"/>
                <a:cs typeface="+mn-cs"/>
              </a:rPr>
              <a:t>“</a:t>
            </a:r>
          </a:p>
          <a:p>
            <a:pPr eaLnBrk="1" hangingPunct="1">
              <a:defRPr/>
            </a:pPr>
            <a:r>
              <a:rPr lang="cs-CZ" dirty="0" smtClean="0"/>
              <a:t>Při stejné kvalitě je obvykle mnohem rychlejší než M-C techniky</a:t>
            </a:r>
          </a:p>
          <a:p>
            <a:pPr eaLnBrk="1" hangingPunct="1">
              <a:defRPr/>
            </a:pPr>
            <a:r>
              <a:rPr lang="cs-CZ" dirty="0" smtClean="0"/>
              <a:t>Ztráta </a:t>
            </a:r>
            <a:r>
              <a:rPr lang="cs-CZ" b="1" dirty="0" smtClean="0"/>
              <a:t>nestrannosti !</a:t>
            </a:r>
          </a:p>
          <a:p>
            <a:pPr lvl="1" eaLnBrk="1" hangingPunct="1">
              <a:defRPr/>
            </a:pPr>
            <a:r>
              <a:rPr lang="cs-CZ" dirty="0" smtClean="0">
                <a:ea typeface="+mn-ea"/>
                <a:cs typeface="+mn-cs"/>
              </a:rPr>
              <a:t>ale konzistentní (konverguje při zvětšování počtu fotonů)</a:t>
            </a:r>
          </a:p>
        </p:txBody>
      </p:sp>
      <p:sp>
        <p:nvSpPr>
          <p:cNvPr id="5" name="Zástupný symbol pro zápatí 4"/>
          <p:cNvSpPr>
            <a:spLocks noGrp="1"/>
          </p:cNvSpPr>
          <p:nvPr>
            <p:ph type="ftr" sz="quarter" idx="11"/>
          </p:nvPr>
        </p:nvSpPr>
        <p:spPr/>
        <p:txBody>
          <a:bodyPr/>
          <a:lstStyle/>
          <a:p>
            <a:pPr>
              <a:defRPr/>
            </a:pPr>
            <a:r>
              <a:rPr lang="en-US" altLang="en-US" smtClean="0"/>
              <a:t>PG III (NPGR010) - J. Křivánek 2014</a:t>
            </a:r>
            <a:endParaRPr lang="en-US" alt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264666" y="1823037"/>
            <a:ext cx="4157884" cy="3367867"/>
          </a:xfrm>
          <a:prstGeom prst="rect">
            <a:avLst/>
          </a:prstGeom>
          <a:solidFill>
            <a:schemeClr val="accent1">
              <a:alpha val="5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1" name="Rectangle 20"/>
          <p:cNvSpPr>
            <a:spLocks noRot="1" noChangeAspect="1" noMove="1" noResize="1" noEditPoints="1" noAdjustHandles="1" noChangeArrowheads="1" noChangeShapeType="1" noTextEdit="1"/>
          </p:cNvSpPr>
          <p:nvPr/>
        </p:nvSpPr>
        <p:spPr>
          <a:xfrm>
            <a:off x="433422" y="2819841"/>
            <a:ext cx="511999" cy="400111"/>
          </a:xfrm>
          <a:prstGeom prst="rect">
            <a:avLst/>
          </a:prstGeom>
          <a:blipFill rotWithShape="1">
            <a:blip r:embed="rId3" cstate="print">
              <a:lum bright="-60000"/>
            </a:blip>
            <a:stretch>
              <a:fillRect b="-10769"/>
            </a:stretch>
          </a:blipFill>
        </p:spPr>
        <p:txBody>
          <a:bodyPr/>
          <a:lstStyle/>
          <a:p>
            <a:r>
              <a:rPr lang="en-US">
                <a:noFill/>
              </a:rPr>
              <a:t> </a:t>
            </a:r>
          </a:p>
        </p:txBody>
      </p:sp>
      <p:sp>
        <p:nvSpPr>
          <p:cNvPr id="94" name="TextBox 93"/>
          <p:cNvSpPr txBox="1"/>
          <p:nvPr/>
        </p:nvSpPr>
        <p:spPr>
          <a:xfrm>
            <a:off x="4753686" y="5264160"/>
            <a:ext cx="4157884" cy="400110"/>
          </a:xfrm>
          <a:prstGeom prst="rect">
            <a:avLst/>
          </a:prstGeom>
          <a:solidFill>
            <a:schemeClr val="tx1">
              <a:alpha val="20000"/>
            </a:schemeClr>
          </a:solidFill>
        </p:spPr>
        <p:txBody>
          <a:bodyPr wrap="square" rtlCol="0">
            <a:spAutoFit/>
          </a:bodyPr>
          <a:lstStyle/>
          <a:p>
            <a:pPr algn="ctr"/>
            <a:r>
              <a:rPr lang="en-US" sz="2000" b="1" dirty="0" smtClean="0">
                <a:solidFill>
                  <a:schemeClr val="tx2"/>
                </a:solidFill>
                <a:latin typeface="+mn-lt"/>
              </a:rPr>
              <a:t>Photon mapping</a:t>
            </a:r>
            <a:endParaRPr lang="en-US" sz="2000" b="1" dirty="0">
              <a:solidFill>
                <a:schemeClr val="tx2"/>
              </a:solidFill>
              <a:latin typeface="+mn-lt"/>
            </a:endParaRPr>
          </a:p>
        </p:txBody>
      </p:sp>
      <p:sp>
        <p:nvSpPr>
          <p:cNvPr id="128" name="TextBox 127"/>
          <p:cNvSpPr txBox="1"/>
          <p:nvPr/>
        </p:nvSpPr>
        <p:spPr>
          <a:xfrm>
            <a:off x="264666" y="5798918"/>
            <a:ext cx="4157884" cy="652353"/>
          </a:xfrm>
          <a:prstGeom prst="rect">
            <a:avLst/>
          </a:prstGeom>
          <a:solidFill>
            <a:schemeClr val="tx1">
              <a:alpha val="10000"/>
            </a:schemeClr>
          </a:solidFill>
        </p:spPr>
        <p:txBody>
          <a:bodyPr wrap="square" rtlCol="0">
            <a:noAutofit/>
          </a:bodyPr>
          <a:lstStyle/>
          <a:p>
            <a:pPr algn="ctr"/>
            <a:endParaRPr lang="en-US" sz="2400" dirty="0">
              <a:solidFill>
                <a:schemeClr val="accent1"/>
              </a:solidFill>
              <a:effectLst>
                <a:outerShdw blurRad="50800" dist="38100" dir="2700000" algn="tl" rotWithShape="0">
                  <a:prstClr val="black"/>
                </a:outerShdw>
              </a:effectLst>
              <a:latin typeface="+mn-lt"/>
            </a:endParaRPr>
          </a:p>
        </p:txBody>
      </p:sp>
      <p:sp>
        <p:nvSpPr>
          <p:cNvPr id="126" name="TextBox 125"/>
          <p:cNvSpPr txBox="1"/>
          <p:nvPr/>
        </p:nvSpPr>
        <p:spPr>
          <a:xfrm>
            <a:off x="4753686" y="5798918"/>
            <a:ext cx="4157884" cy="652353"/>
          </a:xfrm>
          <a:prstGeom prst="rect">
            <a:avLst/>
          </a:prstGeom>
          <a:solidFill>
            <a:schemeClr val="tx1">
              <a:alpha val="10000"/>
            </a:schemeClr>
          </a:solidFill>
        </p:spPr>
        <p:txBody>
          <a:bodyPr wrap="square" rtlCol="0">
            <a:noAutofit/>
          </a:bodyPr>
          <a:lstStyle/>
          <a:p>
            <a:pPr algn="ctr"/>
            <a:endParaRPr lang="en-US" sz="2400" dirty="0">
              <a:solidFill>
                <a:schemeClr val="accent1"/>
              </a:solidFill>
              <a:effectLst>
                <a:outerShdw blurRad="50800" dist="38100" dir="2700000" algn="tl" rotWithShape="0">
                  <a:prstClr val="black"/>
                </a:outerShdw>
              </a:effectLst>
              <a:latin typeface="+mn-lt"/>
            </a:endParaRPr>
          </a:p>
        </p:txBody>
      </p:sp>
      <p:sp>
        <p:nvSpPr>
          <p:cNvPr id="71" name="Rectangle 70"/>
          <p:cNvSpPr/>
          <p:nvPr/>
        </p:nvSpPr>
        <p:spPr>
          <a:xfrm>
            <a:off x="4753686" y="1823037"/>
            <a:ext cx="4157884" cy="3367867"/>
          </a:xfrm>
          <a:prstGeom prst="rect">
            <a:avLst/>
          </a:prstGeom>
          <a:solidFill>
            <a:schemeClr val="accent1">
              <a:alpha val="5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2" name="Rectangle 71"/>
          <p:cNvSpPr/>
          <p:nvPr/>
        </p:nvSpPr>
        <p:spPr>
          <a:xfrm>
            <a:off x="5751171" y="4699073"/>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5" name="Title 4"/>
          <p:cNvSpPr>
            <a:spLocks noGrp="1"/>
          </p:cNvSpPr>
          <p:nvPr>
            <p:ph type="title"/>
          </p:nvPr>
        </p:nvSpPr>
        <p:spPr/>
        <p:txBody>
          <a:bodyPr/>
          <a:lstStyle/>
          <a:p>
            <a:r>
              <a:rPr lang="en-US" b="1" dirty="0"/>
              <a:t>Bidirectional MC path sampling</a:t>
            </a:r>
            <a:endParaRPr lang="en-GB" b="1" dirty="0"/>
          </a:p>
        </p:txBody>
      </p:sp>
      <p:sp>
        <p:nvSpPr>
          <p:cNvPr id="48" name="Rectangle 47"/>
          <p:cNvSpPr/>
          <p:nvPr/>
        </p:nvSpPr>
        <p:spPr>
          <a:xfrm>
            <a:off x="1262152" y="4699073"/>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49" name="Rectangle 48"/>
          <p:cNvSpPr/>
          <p:nvPr/>
        </p:nvSpPr>
        <p:spPr>
          <a:xfrm>
            <a:off x="2463939" y="2136641"/>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7" name="Straight Arrow Connector 6"/>
          <p:cNvCxnSpPr>
            <a:stCxn id="8" idx="1"/>
            <a:endCxn id="16" idx="5"/>
          </p:cNvCxnSpPr>
          <p:nvPr/>
        </p:nvCxnSpPr>
        <p:spPr>
          <a:xfrm flipH="1" flipV="1">
            <a:off x="3034880" y="2311516"/>
            <a:ext cx="651048" cy="106992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3666860" y="3362367"/>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 name="Sun 8"/>
          <p:cNvSpPr/>
          <p:nvPr/>
        </p:nvSpPr>
        <p:spPr>
          <a:xfrm rot="1134788">
            <a:off x="3702905" y="3366094"/>
            <a:ext cx="642942" cy="642943"/>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10" name="Straight Arrow Connector 9"/>
          <p:cNvCxnSpPr>
            <a:stCxn id="16" idx="3"/>
            <a:endCxn id="17" idx="7"/>
          </p:cNvCxnSpPr>
          <p:nvPr/>
        </p:nvCxnSpPr>
        <p:spPr>
          <a:xfrm flipH="1">
            <a:off x="1833098" y="2311516"/>
            <a:ext cx="1109712" cy="2337457"/>
          </a:xfrm>
          <a:prstGeom prst="straightConnector1">
            <a:avLst/>
          </a:prstGeom>
          <a:ln w="12700">
            <a:solidFill>
              <a:schemeClr val="tx1">
                <a:lumMod val="65000"/>
                <a:lumOff val="3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17" idx="1"/>
            <a:endCxn id="12" idx="5"/>
          </p:cNvCxnSpPr>
          <p:nvPr/>
        </p:nvCxnSpPr>
        <p:spPr>
          <a:xfrm flipH="1" flipV="1">
            <a:off x="888826" y="2913742"/>
            <a:ext cx="852202" cy="1735231"/>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777688" y="280260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2" name="Group 12"/>
          <p:cNvGrpSpPr/>
          <p:nvPr/>
        </p:nvGrpSpPr>
        <p:grpSpPr>
          <a:xfrm rot="774754">
            <a:off x="391709" y="2494673"/>
            <a:ext cx="410270" cy="298379"/>
            <a:chOff x="3192789" y="1005143"/>
            <a:chExt cx="785815" cy="571503"/>
          </a:xfrm>
        </p:grpSpPr>
        <p:sp>
          <p:nvSpPr>
            <p:cNvPr id="14" name="Isosceles Triangle 1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5" name="Rectangle 1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16" name="Oval 15"/>
          <p:cNvSpPr/>
          <p:nvPr/>
        </p:nvSpPr>
        <p:spPr>
          <a:xfrm>
            <a:off x="2923742" y="2200379"/>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7" name="Oval 16"/>
          <p:cNvSpPr/>
          <p:nvPr/>
        </p:nvSpPr>
        <p:spPr>
          <a:xfrm>
            <a:off x="1721960" y="4629902"/>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8" name="Rectangle 17"/>
          <p:cNvSpPr>
            <a:spLocks noRot="1" noChangeAspect="1" noMove="1" noResize="1" noEditPoints="1" noAdjustHandles="1" noChangeArrowheads="1" noChangeShapeType="1" noTextEdit="1"/>
          </p:cNvSpPr>
          <p:nvPr/>
        </p:nvSpPr>
        <p:spPr>
          <a:xfrm>
            <a:off x="3673907" y="2996181"/>
            <a:ext cx="501676" cy="400111"/>
          </a:xfrm>
          <a:prstGeom prst="rect">
            <a:avLst/>
          </a:prstGeom>
          <a:blipFill rotWithShape="1">
            <a:blip r:embed="rId4" cstate="print">
              <a:lum bright="-60000"/>
            </a:blip>
            <a:stretch>
              <a:fillRect b="-10606"/>
            </a:stretch>
          </a:blipFill>
        </p:spPr>
        <p:txBody>
          <a:bodyPr/>
          <a:lstStyle/>
          <a:p>
            <a:r>
              <a:rPr lang="en-US">
                <a:noFill/>
              </a:rPr>
              <a:t> </a:t>
            </a:r>
          </a:p>
        </p:txBody>
      </p:sp>
      <p:sp>
        <p:nvSpPr>
          <p:cNvPr id="19" name="Rectangle 18"/>
          <p:cNvSpPr>
            <a:spLocks noRot="1" noChangeAspect="1" noMove="1" noResize="1" noEditPoints="1" noAdjustHandles="1" noChangeArrowheads="1" noChangeShapeType="1" noTextEdit="1"/>
          </p:cNvSpPr>
          <p:nvPr/>
        </p:nvSpPr>
        <p:spPr>
          <a:xfrm>
            <a:off x="2853281" y="1772819"/>
            <a:ext cx="495713" cy="400111"/>
          </a:xfrm>
          <a:prstGeom prst="rect">
            <a:avLst/>
          </a:prstGeom>
          <a:blipFill rotWithShape="1">
            <a:blip r:embed="rId5" cstate="print">
              <a:lum bright="-60000"/>
            </a:blip>
            <a:stretch>
              <a:fillRect b="-9231"/>
            </a:stretch>
          </a:blipFill>
        </p:spPr>
        <p:txBody>
          <a:bodyPr/>
          <a:lstStyle/>
          <a:p>
            <a:r>
              <a:rPr lang="en-US">
                <a:noFill/>
              </a:rPr>
              <a:t> </a:t>
            </a:r>
          </a:p>
        </p:txBody>
      </p:sp>
      <p:sp>
        <p:nvSpPr>
          <p:cNvPr id="20" name="Rectangle 19"/>
          <p:cNvSpPr>
            <a:spLocks noRot="1" noChangeAspect="1" noMove="1" noResize="1" noEditPoints="1" noAdjustHandles="1" noChangeArrowheads="1" noChangeShapeType="1" noTextEdit="1"/>
          </p:cNvSpPr>
          <p:nvPr/>
        </p:nvSpPr>
        <p:spPr>
          <a:xfrm>
            <a:off x="1484902" y="4724513"/>
            <a:ext cx="501676" cy="400111"/>
          </a:xfrm>
          <a:prstGeom prst="rect">
            <a:avLst/>
          </a:prstGeom>
          <a:blipFill rotWithShape="1">
            <a:blip r:embed="rId6" cstate="print">
              <a:lum bright="-60000"/>
            </a:blip>
            <a:stretch>
              <a:fillRect b="-9091"/>
            </a:stretch>
          </a:blipFill>
        </p:spPr>
        <p:txBody>
          <a:bodyPr/>
          <a:lstStyle/>
          <a:p>
            <a:r>
              <a:rPr lang="en-US">
                <a:noFill/>
              </a:rPr>
              <a:t> </a:t>
            </a:r>
          </a:p>
        </p:txBody>
      </p:sp>
      <p:cxnSp>
        <p:nvCxnSpPr>
          <p:cNvPr id="105" name="Straight Arrow Connector 104"/>
          <p:cNvCxnSpPr>
            <a:stCxn id="81" idx="3"/>
            <a:endCxn id="82" idx="7"/>
          </p:cNvCxnSpPr>
          <p:nvPr/>
        </p:nvCxnSpPr>
        <p:spPr>
          <a:xfrm flipH="1">
            <a:off x="6322118" y="2311516"/>
            <a:ext cx="1109712" cy="2337457"/>
          </a:xfrm>
          <a:prstGeom prst="straightConnector1">
            <a:avLst/>
          </a:prstGeom>
          <a:ln w="12700">
            <a:solidFill>
              <a:schemeClr val="tx1">
                <a:lumMod val="65000"/>
                <a:lumOff val="3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6952959" y="2136641"/>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76" name="Sun 75"/>
          <p:cNvSpPr/>
          <p:nvPr/>
        </p:nvSpPr>
        <p:spPr>
          <a:xfrm rot="1134788">
            <a:off x="8191925" y="3366094"/>
            <a:ext cx="642942" cy="642943"/>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3" name="Group 79"/>
          <p:cNvGrpSpPr/>
          <p:nvPr/>
        </p:nvGrpSpPr>
        <p:grpSpPr>
          <a:xfrm rot="774754">
            <a:off x="4880729" y="2494673"/>
            <a:ext cx="410270" cy="298379"/>
            <a:chOff x="3192789" y="1005143"/>
            <a:chExt cx="785815" cy="571503"/>
          </a:xfrm>
        </p:grpSpPr>
        <p:sp>
          <p:nvSpPr>
            <p:cNvPr id="88" name="Isosceles Triangle 87"/>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89" name="Rectangle 88"/>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cxnSp>
        <p:nvCxnSpPr>
          <p:cNvPr id="74" name="Straight Arrow Connector 73"/>
          <p:cNvCxnSpPr>
            <a:stCxn id="75" idx="1"/>
            <a:endCxn id="81" idx="5"/>
          </p:cNvCxnSpPr>
          <p:nvPr/>
        </p:nvCxnSpPr>
        <p:spPr>
          <a:xfrm flipH="1" flipV="1">
            <a:off x="7523900" y="2311516"/>
            <a:ext cx="651048" cy="106992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4" name="Group 98"/>
          <p:cNvGrpSpPr/>
          <p:nvPr/>
        </p:nvGrpSpPr>
        <p:grpSpPr>
          <a:xfrm>
            <a:off x="8155886" y="2996182"/>
            <a:ext cx="508723" cy="496391"/>
            <a:chOff x="8118210" y="3321257"/>
            <a:chExt cx="508723" cy="496391"/>
          </a:xfrm>
        </p:grpSpPr>
        <p:sp>
          <p:nvSpPr>
            <p:cNvPr id="75" name="Oval 74"/>
            <p:cNvSpPr/>
            <p:nvPr/>
          </p:nvSpPr>
          <p:spPr>
            <a:xfrm>
              <a:off x="8118210" y="3687444"/>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3" name="Rectangle 82"/>
            <p:cNvSpPr>
              <a:spLocks noRot="1" noChangeAspect="1" noMove="1" noResize="1" noEditPoints="1" noAdjustHandles="1" noChangeArrowheads="1" noChangeShapeType="1" noTextEdit="1"/>
            </p:cNvSpPr>
            <p:nvPr/>
          </p:nvSpPr>
          <p:spPr>
            <a:xfrm>
              <a:off x="8125257" y="3321257"/>
              <a:ext cx="501676" cy="400110"/>
            </a:xfrm>
            <a:prstGeom prst="rect">
              <a:avLst/>
            </a:prstGeom>
            <a:blipFill rotWithShape="1">
              <a:blip r:embed="rId7" cstate="print">
                <a:lum bright="-60000"/>
              </a:blip>
              <a:stretch>
                <a:fillRect b="-10606"/>
              </a:stretch>
            </a:blipFill>
          </p:spPr>
          <p:txBody>
            <a:bodyPr/>
            <a:lstStyle/>
            <a:p>
              <a:r>
                <a:rPr lang="en-US">
                  <a:noFill/>
                </a:rPr>
                <a:t> </a:t>
              </a:r>
            </a:p>
          </p:txBody>
        </p:sp>
      </p:grpSp>
      <mc:AlternateContent xmlns:mc="http://schemas.openxmlformats.org/markup-compatibility/2006" xmlns:a14="http://schemas.microsoft.com/office/drawing/2010/main">
        <mc:Choice Requires="a14">
          <p:sp>
            <p:nvSpPr>
              <p:cNvPr id="111" name="PDF VC"/>
              <p:cNvSpPr/>
              <p:nvPr/>
            </p:nvSpPr>
            <p:spPr>
              <a:xfrm>
                <a:off x="995136" y="5817759"/>
                <a:ext cx="3608680"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effectLst>
                                <a:outerShdw blurRad="38100" dist="25400" dir="2700000" algn="tl">
                                  <a:srgbClr val="000000"/>
                                </a:outerShdw>
                              </a:effectLst>
                              <a:latin typeface="Cambria Math"/>
                            </a:rPr>
                          </m:ctrlPr>
                        </m:sSubPr>
                        <m:e>
                          <m:r>
                            <a:rPr lang="en-US" sz="1600" i="1" smtClean="0">
                              <a:effectLst>
                                <a:outerShdw blurRad="38100" dist="25400" dir="2700000" algn="tl">
                                  <a:srgbClr val="000000"/>
                                </a:outerShdw>
                              </a:effectLst>
                              <a:latin typeface="Cambria Math"/>
                            </a:rPr>
                            <m:t>𝑝</m:t>
                          </m:r>
                        </m:e>
                        <m:sub>
                          <m:r>
                            <a:rPr lang="en-US" sz="1600" b="0" i="1" smtClean="0">
                              <a:effectLst>
                                <a:outerShdw blurRad="38100" dist="25400" dir="2700000" algn="tl">
                                  <a:srgbClr val="000000"/>
                                </a:outerShdw>
                              </a:effectLst>
                              <a:latin typeface="Cambria Math"/>
                            </a:rPr>
                            <m:t>𝑉𝐶</m:t>
                          </m:r>
                        </m:sub>
                      </m:sSub>
                      <m:d>
                        <m:dPr>
                          <m:ctrlPr>
                            <a:rPr lang="en-US" sz="1600" i="1">
                              <a:effectLst>
                                <a:outerShdw blurRad="38100" dist="25400" dir="2700000" algn="tl">
                                  <a:srgbClr val="000000"/>
                                </a:outerShdw>
                              </a:effectLst>
                              <a:latin typeface="Cambria Math"/>
                            </a:rPr>
                          </m:ctrlPr>
                        </m:dPr>
                        <m:e>
                          <m:bar>
                            <m:barPr>
                              <m:pos m:val="top"/>
                              <m:ctrlPr>
                                <a:rPr lang="en-US" sz="1600" i="1">
                                  <a:effectLst>
                                    <a:outerShdw blurRad="38100" dist="25400" dir="2700000" algn="tl">
                                      <a:srgbClr val="000000"/>
                                    </a:outerShdw>
                                  </a:effectLst>
                                  <a:latin typeface="Cambria Math"/>
                                </a:rPr>
                              </m:ctrlPr>
                            </m:barPr>
                            <m:e>
                              <m:r>
                                <m:rPr>
                                  <m:nor/>
                                </m:rPr>
                                <a:rPr lang="en-US" sz="1600" b="1">
                                  <a:effectLst>
                                    <a:outerShdw blurRad="38100" dist="25400" dir="2700000" algn="tl">
                                      <a:srgbClr val="000000"/>
                                    </a:outerShdw>
                                  </a:effectLst>
                                  <a:latin typeface="Cambria Math"/>
                                </a:rPr>
                                <m:t>x</m:t>
                              </m:r>
                            </m:e>
                          </m:bar>
                        </m:e>
                      </m:d>
                      <m:r>
                        <a:rPr lang="en-US" sz="1600" i="1">
                          <a:effectLst>
                            <a:outerShdw blurRad="38100" dist="25400" dir="2700000" algn="tl">
                              <a:srgbClr val="000000"/>
                            </a:outerShdw>
                          </a:effectLst>
                          <a:latin typeface="Cambria Math"/>
                        </a:rPr>
                        <m:t>=</m:t>
                      </m:r>
                      <m:r>
                        <a:rPr lang="en-US" sz="1600" b="0" i="1" smtClean="0">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i="1">
                                  <a:solidFill>
                                    <a:srgbClr val="FF7979"/>
                                  </a:solidFill>
                                  <a:effectLst>
                                    <a:outerShdw blurRad="38100" dist="25400" dir="2700000" algn="tl">
                                      <a:srgbClr val="000000"/>
                                    </a:outerShdw>
                                  </a:effectLst>
                                  <a:latin typeface="Cambria Math"/>
                                </a:rPr>
                                <m:t>0</m:t>
                              </m:r>
                            </m:sub>
                          </m:sSub>
                        </m:e>
                      </m:d>
                      <m:r>
                        <a:rPr lang="en-US" sz="1600" i="1">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0</m:t>
                              </m:r>
                            </m:sub>
                          </m:sSub>
                          <m:r>
                            <a:rPr lang="en-US" sz="1600" b="0" i="1" smtClean="0">
                              <a:solidFill>
                                <a:srgbClr val="FF7979"/>
                              </a:solidFill>
                              <a:effectLst>
                                <a:outerShdw blurRad="38100" dist="25400" dir="2700000" algn="tl">
                                  <a:srgbClr val="000000"/>
                                </a:outerShdw>
                              </a:effectLst>
                              <a:latin typeface="Cambria Math"/>
                            </a:rPr>
                            <m:t>→</m:t>
                          </m:r>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1</m:t>
                              </m:r>
                            </m:sub>
                          </m:sSub>
                        </m:e>
                      </m:d>
                    </m:oMath>
                  </m:oMathPara>
                </a14:m>
                <a:endParaRPr lang="en-US" sz="1600" i="1" dirty="0" smtClean="0">
                  <a:solidFill>
                    <a:srgbClr val="FF7979"/>
                  </a:solidFill>
                  <a:effectLst>
                    <a:outerShdw blurRad="38100" dist="25400" dir="2700000" algn="tl">
                      <a:srgbClr val="000000"/>
                    </a:outerShdw>
                  </a:effectLst>
                  <a:latin typeface="Cambria Math"/>
                </a:endParaRPr>
              </a:p>
              <a:p>
                <a:r>
                  <a:rPr lang="en-US" sz="1600" dirty="0" smtClean="0">
                    <a:solidFill>
                      <a:srgbClr val="4CCC5E"/>
                    </a:solidFill>
                    <a:effectLst>
                      <a:outerShdw blurRad="38100" dist="25400" dir="2700000" algn="tl">
                        <a:srgbClr val="000000"/>
                      </a:outerShdw>
                    </a:effectLst>
                  </a:rPr>
                  <a:t>                </a:t>
                </a:r>
                <a14:m>
                  <m:oMath xmlns:m="http://schemas.openxmlformats.org/officeDocument/2006/math">
                    <m:r>
                      <a:rPr lang="en-US" sz="1600" i="1">
                        <a:solidFill>
                          <a:srgbClr val="4CCC5E"/>
                        </a:solidFill>
                        <a:effectLst>
                          <a:outerShdw blurRad="38100" dist="25400" dir="2700000" algn="tl">
                            <a:srgbClr val="000000"/>
                          </a:outerShdw>
                        </a:effectLst>
                        <a:latin typeface="Cambria Math"/>
                      </a:rPr>
                      <m:t>𝑝</m:t>
                    </m:r>
                    <m:r>
                      <a:rPr lang="en-US" sz="1600" i="1">
                        <a:solidFill>
                          <a:srgbClr val="4CCC5E"/>
                        </a:solidFill>
                        <a:effectLst>
                          <a:outerShdw blurRad="38100" dist="25400" dir="2700000" algn="tl">
                            <a:srgbClr val="000000"/>
                          </a:outerShdw>
                        </a:effectLst>
                        <a:latin typeface="Cambria Math"/>
                      </a:rPr>
                      <m:t>(</m:t>
                    </m:r>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i="1">
                            <a:solidFill>
                              <a:srgbClr val="4CCC5E"/>
                            </a:solidFill>
                            <a:effectLst>
                              <a:outerShdw blurRad="38100" dist="25400" dir="2700000" algn="tl">
                                <a:srgbClr val="000000"/>
                              </a:outerShdw>
                            </a:effectLst>
                            <a:latin typeface="Cambria Math"/>
                          </a:rPr>
                          <m:t>3</m:t>
                        </m:r>
                      </m:sub>
                    </m:sSub>
                    <m:r>
                      <a:rPr lang="en-US" sz="1600" i="1">
                        <a:solidFill>
                          <a:srgbClr val="4CCC5E"/>
                        </a:solidFill>
                        <a:effectLst>
                          <a:outerShdw blurRad="38100" dist="25400" dir="2700000" algn="tl">
                            <a:srgbClr val="000000"/>
                          </a:outerShdw>
                        </a:effectLst>
                        <a:latin typeface="Cambria Math"/>
                      </a:rPr>
                      <m:t>)</m:t>
                    </m:r>
                    <m:r>
                      <a:rPr lang="en-US" sz="1600" i="1" smtClean="0">
                        <a:solidFill>
                          <a:srgbClr val="4CCC5E"/>
                        </a:solidFill>
                        <a:effectLst>
                          <a:outerShdw blurRad="38100" dist="25400" dir="2700000" algn="tl">
                            <a:srgbClr val="000000"/>
                          </a:outerShdw>
                        </a:effectLst>
                        <a:latin typeface="Cambria Math"/>
                      </a:rPr>
                      <m:t>𝑝</m:t>
                    </m:r>
                    <m:d>
                      <m:dPr>
                        <m:ctrlPr>
                          <a:rPr lang="en-US" sz="1600" i="1">
                            <a:solidFill>
                              <a:srgbClr val="4CCC5E"/>
                            </a:solidFill>
                            <a:effectLst>
                              <a:outerShdw blurRad="38100" dist="25400" dir="2700000" algn="tl">
                                <a:srgbClr val="000000"/>
                              </a:outerShdw>
                            </a:effectLst>
                            <a:latin typeface="Cambria Math"/>
                          </a:rPr>
                        </m:ctrlPr>
                      </m:dPr>
                      <m:e>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b="0" i="1" smtClean="0">
                                <a:solidFill>
                                  <a:srgbClr val="4CCC5E"/>
                                </a:solidFill>
                                <a:effectLst>
                                  <a:outerShdw blurRad="38100" dist="25400" dir="2700000" algn="tl">
                                    <a:srgbClr val="000000"/>
                                  </a:outerShdw>
                                </a:effectLst>
                                <a:latin typeface="Cambria Math"/>
                              </a:rPr>
                              <m:t>3</m:t>
                            </m:r>
                          </m:sub>
                        </m:sSub>
                        <m:r>
                          <a:rPr lang="en-US" sz="1600" b="0" i="1" smtClean="0">
                            <a:solidFill>
                              <a:srgbClr val="4CCC5E"/>
                            </a:solidFill>
                            <a:effectLst>
                              <a:outerShdw blurRad="38100" dist="25400" dir="2700000" algn="tl">
                                <a:srgbClr val="000000"/>
                              </a:outerShdw>
                            </a:effectLst>
                            <a:latin typeface="Cambria Math"/>
                          </a:rPr>
                          <m:t>→</m:t>
                        </m:r>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b="0" i="1" smtClean="0">
                                <a:solidFill>
                                  <a:srgbClr val="4CCC5E"/>
                                </a:solidFill>
                                <a:effectLst>
                                  <a:outerShdw blurRad="38100" dist="25400" dir="2700000" algn="tl">
                                    <a:srgbClr val="000000"/>
                                  </a:outerShdw>
                                </a:effectLst>
                                <a:latin typeface="Cambria Math"/>
                              </a:rPr>
                              <m:t>2</m:t>
                            </m:r>
                          </m:sub>
                        </m:sSub>
                      </m:e>
                    </m:d>
                  </m:oMath>
                </a14:m>
                <a:endParaRPr lang="en-GB" sz="1600" dirty="0"/>
              </a:p>
            </p:txBody>
          </p:sp>
        </mc:Choice>
        <mc:Fallback xmlns="">
          <p:sp>
            <p:nvSpPr>
              <p:cNvPr id="111" name="PDF VC"/>
              <p:cNvSpPr>
                <a:spLocks noRot="1" noChangeAspect="1" noMove="1" noResize="1" noEditPoints="1" noAdjustHandles="1" noChangeArrowheads="1" noChangeShapeType="1" noTextEdit="1"/>
              </p:cNvSpPr>
              <p:nvPr/>
            </p:nvSpPr>
            <p:spPr>
              <a:xfrm>
                <a:off x="995136" y="5817759"/>
                <a:ext cx="3608680" cy="584775"/>
              </a:xfrm>
              <a:prstGeom prst="rect">
                <a:avLst/>
              </a:prstGeom>
              <a:blipFill rotWithShape="1">
                <a:blip r:embed="rId8"/>
                <a:stretch>
                  <a:fillRect b="-10417"/>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25" name="PDF VM 1"/>
              <p:cNvSpPr/>
              <p:nvPr/>
            </p:nvSpPr>
            <p:spPr>
              <a:xfrm>
                <a:off x="4796801" y="5819202"/>
                <a:ext cx="1135760" cy="338554"/>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sSub>
                        <m:sSubPr>
                          <m:ctrlPr>
                            <a:rPr lang="en-US" sz="1600" b="0" i="1" smtClean="0">
                              <a:effectLst>
                                <a:outerShdw blurRad="38100" dist="25400" dir="2700000" algn="tl">
                                  <a:srgbClr val="000000"/>
                                </a:outerShdw>
                              </a:effectLst>
                              <a:latin typeface="Cambria Math"/>
                            </a:rPr>
                          </m:ctrlPr>
                        </m:sSubPr>
                        <m:e>
                          <m:r>
                            <a:rPr lang="en-US" sz="1600" i="1" smtClean="0">
                              <a:effectLst>
                                <a:outerShdw blurRad="38100" dist="25400" dir="2700000" algn="tl">
                                  <a:srgbClr val="000000"/>
                                </a:outerShdw>
                              </a:effectLst>
                              <a:latin typeface="Cambria Math"/>
                            </a:rPr>
                            <m:t>𝑝</m:t>
                          </m:r>
                        </m:e>
                        <m:sub>
                          <m:r>
                            <a:rPr lang="en-US" sz="1600" b="0" i="1" smtClean="0">
                              <a:effectLst>
                                <a:outerShdw blurRad="38100" dist="25400" dir="2700000" algn="tl">
                                  <a:srgbClr val="000000"/>
                                </a:outerShdw>
                              </a:effectLst>
                              <a:latin typeface="Cambria Math"/>
                            </a:rPr>
                            <m:t>𝑉𝑀</m:t>
                          </m:r>
                        </m:sub>
                      </m:sSub>
                      <m:d>
                        <m:dPr>
                          <m:ctrlPr>
                            <a:rPr lang="en-US" sz="1600" i="1">
                              <a:effectLst>
                                <a:outerShdw blurRad="38100" dist="25400" dir="2700000" algn="tl">
                                  <a:srgbClr val="000000"/>
                                </a:outerShdw>
                              </a:effectLst>
                              <a:latin typeface="Cambria Math"/>
                            </a:rPr>
                          </m:ctrlPr>
                        </m:dPr>
                        <m:e>
                          <m:bar>
                            <m:barPr>
                              <m:pos m:val="top"/>
                              <m:ctrlPr>
                                <a:rPr lang="en-US" sz="1600" i="1">
                                  <a:effectLst>
                                    <a:outerShdw blurRad="38100" dist="25400" dir="2700000" algn="tl">
                                      <a:srgbClr val="000000"/>
                                    </a:outerShdw>
                                  </a:effectLst>
                                  <a:latin typeface="Cambria Math"/>
                                </a:rPr>
                              </m:ctrlPr>
                            </m:barPr>
                            <m:e>
                              <m:r>
                                <m:rPr>
                                  <m:nor/>
                                </m:rPr>
                                <a:rPr lang="en-US" sz="1600" b="1">
                                  <a:effectLst>
                                    <a:outerShdw blurRad="38100" dist="25400" dir="2700000" algn="tl">
                                      <a:srgbClr val="000000"/>
                                    </a:outerShdw>
                                  </a:effectLst>
                                  <a:latin typeface="Cambria Math"/>
                                </a:rPr>
                                <m:t>x</m:t>
                              </m:r>
                            </m:e>
                          </m:bar>
                        </m:e>
                      </m:d>
                      <m:r>
                        <a:rPr lang="en-US" sz="1600" i="1">
                          <a:effectLst>
                            <a:outerShdw blurRad="38100" dist="25400" dir="2700000" algn="tl">
                              <a:srgbClr val="000000"/>
                            </a:outerShdw>
                          </a:effectLst>
                          <a:latin typeface="Cambria Math"/>
                        </a:rPr>
                        <m:t>=</m:t>
                      </m:r>
                    </m:oMath>
                  </m:oMathPara>
                </a14:m>
                <a:endParaRPr lang="en-GB" sz="1600" b="1" dirty="0">
                  <a:solidFill>
                    <a:srgbClr val="FFC000"/>
                  </a:solidFill>
                </a:endParaRPr>
              </a:p>
            </p:txBody>
          </p:sp>
        </mc:Choice>
        <mc:Fallback xmlns="">
          <p:sp>
            <p:nvSpPr>
              <p:cNvPr id="125" name="PDF VM 1"/>
              <p:cNvSpPr>
                <a:spLocks noRot="1" noChangeAspect="1" noMove="1" noResize="1" noEditPoints="1" noAdjustHandles="1" noChangeArrowheads="1" noChangeShapeType="1" noTextEdit="1"/>
              </p:cNvSpPr>
              <p:nvPr/>
            </p:nvSpPr>
            <p:spPr>
              <a:xfrm>
                <a:off x="4796801" y="5819202"/>
                <a:ext cx="1070037" cy="338554"/>
              </a:xfrm>
              <a:prstGeom prst="rect">
                <a:avLst/>
              </a:prstGeom>
              <a:blipFill rotWithShape="1">
                <a:blip r:embed="rId9" cstate="print"/>
                <a:stretch>
                  <a:fillRect b="-10909"/>
                </a:stretch>
              </a:blipFill>
            </p:spPr>
            <p:txBody>
              <a:bodyPr/>
              <a:lstStyle/>
              <a:p>
                <a:r>
                  <a:rPr lang="en-US">
                    <a:noFill/>
                  </a:rPr>
                  <a:t> </a:t>
                </a:r>
              </a:p>
            </p:txBody>
          </p:sp>
        </mc:Fallback>
      </mc:AlternateContent>
      <p:sp>
        <p:nvSpPr>
          <p:cNvPr id="68" name="TextBox 67"/>
          <p:cNvSpPr txBox="1"/>
          <p:nvPr/>
        </p:nvSpPr>
        <p:spPr>
          <a:xfrm>
            <a:off x="264666" y="5264160"/>
            <a:ext cx="4157884" cy="400110"/>
          </a:xfrm>
          <a:prstGeom prst="rect">
            <a:avLst/>
          </a:prstGeom>
          <a:solidFill>
            <a:schemeClr val="tx1">
              <a:alpha val="20000"/>
            </a:schemeClr>
          </a:solidFill>
        </p:spPr>
        <p:txBody>
          <a:bodyPr wrap="square" rtlCol="0">
            <a:spAutoFit/>
          </a:bodyPr>
          <a:lstStyle/>
          <a:p>
            <a:pPr algn="ctr"/>
            <a:r>
              <a:rPr lang="en-US" sz="2000" b="1" dirty="0">
                <a:solidFill>
                  <a:schemeClr val="tx2"/>
                </a:solidFill>
                <a:latin typeface="+mn-lt"/>
              </a:rPr>
              <a:t>Bidirectional path tracing</a:t>
            </a:r>
          </a:p>
        </p:txBody>
      </p:sp>
      <p:sp>
        <p:nvSpPr>
          <p:cNvPr id="92" name="Oval 91"/>
          <p:cNvSpPr/>
          <p:nvPr/>
        </p:nvSpPr>
        <p:spPr>
          <a:xfrm>
            <a:off x="5831763" y="4559107"/>
            <a:ext cx="890076" cy="271220"/>
          </a:xfrm>
          <a:prstGeom prst="ellipse">
            <a:avLst/>
          </a:prstGeom>
          <a:solidFill>
            <a:srgbClr val="FFC000">
              <a:alpha val="20000"/>
            </a:srgbClr>
          </a:solidFill>
          <a:ln w="25400" cap="rnd">
            <a:solidFill>
              <a:srgbClr val="FFC000"/>
            </a:solidFill>
            <a:prstDash val="sysDash"/>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0" name="PDF VM 3"/>
              <p:cNvSpPr/>
              <p:nvPr/>
            </p:nvSpPr>
            <p:spPr>
              <a:xfrm>
                <a:off x="4796427" y="5819013"/>
                <a:ext cx="3969548" cy="584775"/>
              </a:xfrm>
              <a:prstGeom prst="rect">
                <a:avLst/>
              </a:prstGeom>
            </p:spPr>
            <p:txBody>
              <a:bodyPr wrap="none">
                <a:spAutoFit/>
              </a:bodyPr>
              <a:lstStyle/>
              <a:p>
                <a14:m>
                  <m:oMath xmlns:m="http://schemas.openxmlformats.org/officeDocument/2006/math">
                    <m:sSub>
                      <m:sSubPr>
                        <m:ctrlPr>
                          <a:rPr lang="en-US" sz="1600" b="0" i="1" smtClean="0">
                            <a:effectLst>
                              <a:outerShdw blurRad="38100" dist="25400" dir="2700000" algn="tl">
                                <a:srgbClr val="000000"/>
                              </a:outerShdw>
                            </a:effectLst>
                            <a:latin typeface="Cambria Math"/>
                          </a:rPr>
                        </m:ctrlPr>
                      </m:sSubPr>
                      <m:e>
                        <m:r>
                          <a:rPr lang="en-US" sz="1600" i="1" smtClean="0">
                            <a:effectLst>
                              <a:outerShdw blurRad="38100" dist="25400" dir="2700000" algn="tl">
                                <a:srgbClr val="000000"/>
                              </a:outerShdw>
                            </a:effectLst>
                            <a:latin typeface="Cambria Math"/>
                          </a:rPr>
                          <m:t>𝑝</m:t>
                        </m:r>
                      </m:e>
                      <m:sub>
                        <m:r>
                          <a:rPr lang="en-US" sz="1600" b="0" i="1" smtClean="0">
                            <a:effectLst>
                              <a:outerShdw blurRad="38100" dist="25400" dir="2700000" algn="tl">
                                <a:srgbClr val="000000"/>
                              </a:outerShdw>
                            </a:effectLst>
                            <a:latin typeface="Cambria Math"/>
                          </a:rPr>
                          <m:t>𝑉𝑀</m:t>
                        </m:r>
                      </m:sub>
                    </m:sSub>
                    <m:d>
                      <m:dPr>
                        <m:ctrlPr>
                          <a:rPr lang="en-US" sz="1600" i="1">
                            <a:effectLst>
                              <a:outerShdw blurRad="38100" dist="25400" dir="2700000" algn="tl">
                                <a:srgbClr val="000000"/>
                              </a:outerShdw>
                            </a:effectLst>
                            <a:latin typeface="Cambria Math"/>
                          </a:rPr>
                        </m:ctrlPr>
                      </m:dPr>
                      <m:e>
                        <m:bar>
                          <m:barPr>
                            <m:pos m:val="top"/>
                            <m:ctrlPr>
                              <a:rPr lang="en-US" sz="1600" i="1">
                                <a:effectLst>
                                  <a:outerShdw blurRad="38100" dist="25400" dir="2700000" algn="tl">
                                    <a:srgbClr val="000000"/>
                                  </a:outerShdw>
                                </a:effectLst>
                                <a:latin typeface="Cambria Math"/>
                              </a:rPr>
                            </m:ctrlPr>
                          </m:barPr>
                          <m:e>
                            <m:r>
                              <m:rPr>
                                <m:nor/>
                              </m:rPr>
                              <a:rPr lang="en-US" sz="1600" b="1">
                                <a:effectLst>
                                  <a:outerShdw blurRad="38100" dist="25400" dir="2700000" algn="tl">
                                    <a:srgbClr val="000000"/>
                                  </a:outerShdw>
                                </a:effectLst>
                                <a:latin typeface="Cambria Math"/>
                              </a:rPr>
                              <m:t>x</m:t>
                            </m:r>
                          </m:e>
                        </m:bar>
                      </m:e>
                    </m:d>
                    <m:r>
                      <a:rPr lang="en-US" sz="1600" b="0" i="1" smtClean="0">
                        <a:effectLst>
                          <a:outerShdw blurRad="38100" dist="25400" dir="2700000" algn="tl">
                            <a:srgbClr val="000000"/>
                          </a:outerShdw>
                        </a:effectLst>
                        <a:latin typeface="Cambria Math"/>
                      </a:rPr>
                      <m:t>≈</m:t>
                    </m:r>
                    <m:r>
                      <a:rPr lang="en-US" sz="1600" b="0" i="1" smtClean="0">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i="1">
                                <a:solidFill>
                                  <a:srgbClr val="FF7979"/>
                                </a:solidFill>
                                <a:effectLst>
                                  <a:outerShdw blurRad="38100" dist="25400" dir="2700000" algn="tl">
                                    <a:srgbClr val="000000"/>
                                  </a:outerShdw>
                                </a:effectLst>
                                <a:latin typeface="Cambria Math"/>
                              </a:rPr>
                              <m:t>0</m:t>
                            </m:r>
                          </m:sub>
                        </m:sSub>
                      </m:e>
                    </m:d>
                    <m:r>
                      <a:rPr lang="en-US" sz="1600" i="1">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0</m:t>
                            </m:r>
                          </m:sub>
                        </m:sSub>
                        <m:r>
                          <a:rPr lang="en-US" sz="1600" b="0" i="1" smtClean="0">
                            <a:solidFill>
                              <a:srgbClr val="FF7979"/>
                            </a:solidFill>
                            <a:effectLst>
                              <a:outerShdw blurRad="38100" dist="25400" dir="2700000" algn="tl">
                                <a:srgbClr val="000000"/>
                              </a:outerShdw>
                            </a:effectLst>
                            <a:latin typeface="Cambria Math"/>
                          </a:rPr>
                          <m:t>→</m:t>
                        </m:r>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1</m:t>
                            </m:r>
                          </m:sub>
                        </m:sSub>
                      </m:e>
                    </m:d>
                  </m:oMath>
                </a14:m>
                <a:r>
                  <a:rPr lang="en-US" sz="1600" dirty="0">
                    <a:solidFill>
                      <a:srgbClr val="FF7979"/>
                    </a:solidFill>
                    <a:effectLst>
                      <a:outerShdw blurRad="38100" dist="25400" dir="2700000" algn="tl">
                        <a:srgbClr val="000000"/>
                      </a:outerShdw>
                    </a:effectLst>
                  </a:rPr>
                  <a:t> </a:t>
                </a:r>
                <a14:m>
                  <m:oMath xmlns:m="http://schemas.openxmlformats.org/officeDocument/2006/math">
                    <m:r>
                      <a:rPr lang="en-US" sz="1600" i="1" smtClean="0">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1</m:t>
                            </m:r>
                          </m:sub>
                        </m:sSub>
                        <m:r>
                          <a:rPr lang="en-US" sz="1600" i="1">
                            <a:solidFill>
                              <a:srgbClr val="FF7979"/>
                            </a:solidFill>
                            <a:effectLst>
                              <a:outerShdw blurRad="38100" dist="25400" dir="2700000" algn="tl">
                                <a:srgbClr val="000000"/>
                              </a:outerShdw>
                            </a:effectLst>
                            <a:latin typeface="Cambria Math"/>
                          </a:rPr>
                          <m:t>→</m:t>
                        </m:r>
                        <m:sSubSup>
                          <m:sSubSupPr>
                            <m:ctrlPr>
                              <a:rPr lang="en-US" sz="1600" b="0" i="1" smtClean="0">
                                <a:solidFill>
                                  <a:srgbClr val="FF7979"/>
                                </a:solidFill>
                                <a:effectLst>
                                  <a:outerShdw blurRad="38100" dist="25400" dir="2700000" algn="tl">
                                    <a:srgbClr val="000000"/>
                                  </a:outerShdw>
                                </a:effectLst>
                                <a:latin typeface="Cambria Math"/>
                              </a:rPr>
                            </m:ctrlPr>
                          </m:sSubSup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2</m:t>
                            </m:r>
                          </m:sub>
                          <m:sup>
                            <m:r>
                              <a:rPr lang="en-US" sz="1600" b="0" i="1" smtClean="0">
                                <a:solidFill>
                                  <a:srgbClr val="FF7979"/>
                                </a:solidFill>
                                <a:effectLst>
                                  <a:outerShdw blurRad="38100" dist="25400" dir="2700000" algn="tl">
                                    <a:srgbClr val="000000"/>
                                  </a:outerShdw>
                                </a:effectLst>
                                <a:latin typeface="Cambria Math"/>
                              </a:rPr>
                              <m:t>∗</m:t>
                            </m:r>
                          </m:sup>
                        </m:sSubSup>
                      </m:e>
                    </m:d>
                    <m:r>
                      <a:rPr lang="en-US" sz="1600" b="0" i="1" smtClean="0">
                        <a:solidFill>
                          <a:srgbClr val="FFC000"/>
                        </a:solidFill>
                        <a:effectLst>
                          <a:outerShdw blurRad="38100" dist="25400" dir="2700000" algn="tl">
                            <a:srgbClr val="000000"/>
                          </a:outerShdw>
                        </a:effectLst>
                        <a:latin typeface="Cambria Math"/>
                      </a:rPr>
                      <m:t> </m:t>
                    </m:r>
                    <m:r>
                      <a:rPr lang="en-US" sz="1600" b="0" i="1" smtClean="0">
                        <a:solidFill>
                          <a:srgbClr val="FFC000"/>
                        </a:solidFill>
                        <a:effectLst>
                          <a:outerShdw blurRad="38100" dist="25400" dir="2700000" algn="tl">
                            <a:srgbClr val="000000"/>
                          </a:outerShdw>
                        </a:effectLst>
                        <a:latin typeface="Cambria Math"/>
                      </a:rPr>
                      <m:t>𝜋</m:t>
                    </m:r>
                    <m:sSup>
                      <m:sSupPr>
                        <m:ctrlPr>
                          <a:rPr lang="en-US" sz="1600" b="0" i="1" smtClean="0">
                            <a:solidFill>
                              <a:srgbClr val="FFC000"/>
                            </a:solidFill>
                            <a:effectLst>
                              <a:outerShdw blurRad="38100" dist="25400" dir="2700000" algn="tl">
                                <a:srgbClr val="000000"/>
                              </a:outerShdw>
                            </a:effectLst>
                            <a:latin typeface="Cambria Math"/>
                          </a:rPr>
                        </m:ctrlPr>
                      </m:sSupPr>
                      <m:e>
                        <m:r>
                          <a:rPr lang="en-US" sz="1600" b="0" i="1" smtClean="0">
                            <a:solidFill>
                              <a:srgbClr val="FFC000"/>
                            </a:solidFill>
                            <a:effectLst>
                              <a:outerShdw blurRad="38100" dist="25400" dir="2700000" algn="tl">
                                <a:srgbClr val="000000"/>
                              </a:outerShdw>
                            </a:effectLst>
                            <a:latin typeface="Cambria Math"/>
                          </a:rPr>
                          <m:t>𝑟</m:t>
                        </m:r>
                      </m:e>
                      <m:sup>
                        <m:r>
                          <a:rPr lang="en-US" sz="1600" b="0" i="1" smtClean="0">
                            <a:solidFill>
                              <a:srgbClr val="FFC000"/>
                            </a:solidFill>
                            <a:effectLst>
                              <a:outerShdw blurRad="38100" dist="25400" dir="2700000" algn="tl">
                                <a:srgbClr val="000000"/>
                              </a:outerShdw>
                            </a:effectLst>
                            <a:latin typeface="Cambria Math"/>
                          </a:rPr>
                          <m:t>2</m:t>
                        </m:r>
                      </m:sup>
                    </m:sSup>
                  </m:oMath>
                </a14:m>
                <a:endParaRPr lang="en-US" sz="1600" i="1" dirty="0" smtClean="0">
                  <a:solidFill>
                    <a:srgbClr val="FF7979"/>
                  </a:solidFill>
                  <a:effectLst>
                    <a:outerShdw blurRad="38100" dist="25400" dir="2700000" algn="tl">
                      <a:srgbClr val="000000"/>
                    </a:outerShdw>
                  </a:effectLst>
                  <a:latin typeface="Cambria Math"/>
                </a:endParaRPr>
              </a:p>
              <a:p>
                <a:r>
                  <a:rPr lang="en-US" sz="1600" dirty="0" smtClean="0">
                    <a:solidFill>
                      <a:srgbClr val="4CCC5E"/>
                    </a:solidFill>
                    <a:effectLst>
                      <a:outerShdw blurRad="38100" dist="25400" dir="2700000" algn="tl">
                        <a:srgbClr val="000000"/>
                      </a:outerShdw>
                    </a:effectLst>
                  </a:rPr>
                  <a:t>               </a:t>
                </a:r>
                <a14:m>
                  <m:oMath xmlns:m="http://schemas.openxmlformats.org/officeDocument/2006/math">
                    <m:r>
                      <a:rPr lang="en-US" sz="1600" i="1" smtClean="0">
                        <a:solidFill>
                          <a:srgbClr val="4CCC5E"/>
                        </a:solidFill>
                        <a:effectLst>
                          <a:outerShdw blurRad="38100" dist="25400" dir="2700000" algn="tl">
                            <a:srgbClr val="000000"/>
                          </a:outerShdw>
                        </a:effectLst>
                        <a:latin typeface="Cambria Math"/>
                      </a:rPr>
                      <m:t>𝑝</m:t>
                    </m:r>
                    <m:d>
                      <m:dPr>
                        <m:ctrlPr>
                          <a:rPr lang="en-US" sz="1600" i="1" smtClean="0">
                            <a:solidFill>
                              <a:srgbClr val="4CCC5E"/>
                            </a:solidFill>
                            <a:effectLst>
                              <a:outerShdw blurRad="38100" dist="25400" dir="2700000" algn="tl">
                                <a:srgbClr val="000000"/>
                              </a:outerShdw>
                            </a:effectLst>
                            <a:latin typeface="Cambria Math"/>
                          </a:rPr>
                        </m:ctrlPr>
                      </m:dPr>
                      <m:e>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i="1">
                                <a:solidFill>
                                  <a:srgbClr val="4CCC5E"/>
                                </a:solidFill>
                                <a:effectLst>
                                  <a:outerShdw blurRad="38100" dist="25400" dir="2700000" algn="tl">
                                    <a:srgbClr val="000000"/>
                                  </a:outerShdw>
                                </a:effectLst>
                                <a:latin typeface="Cambria Math"/>
                              </a:rPr>
                              <m:t>3</m:t>
                            </m:r>
                          </m:sub>
                        </m:sSub>
                      </m:e>
                    </m:d>
                    <m:r>
                      <a:rPr lang="en-US" sz="1600" b="0" i="1" smtClean="0">
                        <a:solidFill>
                          <a:srgbClr val="4CCC5E"/>
                        </a:solidFill>
                        <a:effectLst>
                          <a:outerShdw blurRad="38100" dist="25400" dir="2700000" algn="tl">
                            <a:srgbClr val="000000"/>
                          </a:outerShdw>
                        </a:effectLst>
                        <a:latin typeface="Cambria Math"/>
                      </a:rPr>
                      <m:t>𝑝</m:t>
                    </m:r>
                    <m:r>
                      <a:rPr lang="en-US" sz="1600" b="0" i="1" smtClean="0">
                        <a:solidFill>
                          <a:srgbClr val="4CCC5E"/>
                        </a:solidFill>
                        <a:effectLst>
                          <a:outerShdw blurRad="38100" dist="25400" dir="2700000" algn="tl">
                            <a:srgbClr val="000000"/>
                          </a:outerShdw>
                        </a:effectLst>
                        <a:latin typeface="Cambria Math"/>
                      </a:rPr>
                      <m:t>(</m:t>
                    </m:r>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i="1">
                            <a:solidFill>
                              <a:srgbClr val="4CCC5E"/>
                            </a:solidFill>
                            <a:effectLst>
                              <a:outerShdw blurRad="38100" dist="25400" dir="2700000" algn="tl">
                                <a:srgbClr val="000000"/>
                              </a:outerShdw>
                            </a:effectLst>
                            <a:latin typeface="Cambria Math"/>
                          </a:rPr>
                          <m:t>3</m:t>
                        </m:r>
                      </m:sub>
                    </m:sSub>
                    <m:r>
                      <a:rPr lang="en-US" sz="1600" b="0" i="1" smtClean="0">
                        <a:solidFill>
                          <a:srgbClr val="4CCC5E"/>
                        </a:solidFill>
                        <a:effectLst>
                          <a:outerShdw blurRad="38100" dist="25400" dir="2700000" algn="tl">
                            <a:srgbClr val="000000"/>
                          </a:outerShdw>
                        </a:effectLst>
                        <a:latin typeface="Cambria Math"/>
                      </a:rPr>
                      <m:t>→</m:t>
                    </m:r>
                    <m:sSub>
                      <m:sSubPr>
                        <m:ctrlPr>
                          <a:rPr lang="en-US" sz="1600" i="1" smtClean="0">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b="0" i="1" smtClean="0">
                            <a:solidFill>
                              <a:srgbClr val="4CCC5E"/>
                            </a:solidFill>
                            <a:effectLst>
                              <a:outerShdw blurRad="38100" dist="25400" dir="2700000" algn="tl">
                                <a:srgbClr val="000000"/>
                              </a:outerShdw>
                            </a:effectLst>
                            <a:latin typeface="Cambria Math"/>
                          </a:rPr>
                          <m:t>2</m:t>
                        </m:r>
                      </m:sub>
                    </m:sSub>
                    <m:r>
                      <a:rPr lang="en-US" sz="1600" b="0" i="1" smtClean="0">
                        <a:solidFill>
                          <a:srgbClr val="4CCC5E"/>
                        </a:solidFill>
                        <a:effectLst>
                          <a:outerShdw blurRad="38100" dist="25400" dir="2700000" algn="tl">
                            <a:srgbClr val="000000"/>
                          </a:outerShdw>
                        </a:effectLst>
                        <a:latin typeface="Cambria Math"/>
                      </a:rPr>
                      <m:t>)</m:t>
                    </m:r>
                  </m:oMath>
                </a14:m>
                <a:endParaRPr lang="en-GB" sz="1600" b="1" dirty="0">
                  <a:solidFill>
                    <a:srgbClr val="FFC000"/>
                  </a:solidFill>
                </a:endParaRPr>
              </a:p>
            </p:txBody>
          </p:sp>
        </mc:Choice>
        <mc:Fallback xmlns="">
          <p:sp>
            <p:nvSpPr>
              <p:cNvPr id="70" name="PDF VM 3"/>
              <p:cNvSpPr>
                <a:spLocks noRot="1" noChangeAspect="1" noMove="1" noResize="1" noEditPoints="1" noAdjustHandles="1" noChangeArrowheads="1" noChangeShapeType="1" noTextEdit="1"/>
              </p:cNvSpPr>
              <p:nvPr/>
            </p:nvSpPr>
            <p:spPr>
              <a:xfrm>
                <a:off x="4796427" y="5819009"/>
                <a:ext cx="3903826" cy="584775"/>
              </a:xfrm>
              <a:prstGeom prst="rect">
                <a:avLst/>
              </a:prstGeom>
              <a:blipFill rotWithShape="1">
                <a:blip r:embed="rId10" cstate="print"/>
                <a:stretch>
                  <a:fillRect b="-10526"/>
                </a:stretch>
              </a:blipFill>
            </p:spPr>
            <p:txBody>
              <a:bodyPr/>
              <a:lstStyle/>
              <a:p>
                <a:r>
                  <a:rPr lang="en-US">
                    <a:noFill/>
                  </a:rPr>
                  <a:t> </a:t>
                </a:r>
              </a:p>
            </p:txBody>
          </p:sp>
        </mc:Fallback>
      </mc:AlternateContent>
      <p:cxnSp>
        <p:nvCxnSpPr>
          <p:cNvPr id="77" name="Straight Arrow Connector 76"/>
          <p:cNvCxnSpPr>
            <a:stCxn id="81" idx="3"/>
            <a:endCxn id="91" idx="7"/>
          </p:cNvCxnSpPr>
          <p:nvPr/>
        </p:nvCxnSpPr>
        <p:spPr>
          <a:xfrm flipH="1">
            <a:off x="6595814" y="2311513"/>
            <a:ext cx="836016" cy="2337171"/>
          </a:xfrm>
          <a:prstGeom prst="straightConnector1">
            <a:avLst/>
          </a:prstGeom>
          <a:ln w="12700">
            <a:solidFill>
              <a:schemeClr val="tx1">
                <a:lumMod val="65000"/>
                <a:lumOff val="35000"/>
              </a:schemeClr>
            </a:solidFill>
            <a:prstDash val="solid"/>
            <a:tailEnd type="triangle" w="med" len="lg"/>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82" idx="1"/>
            <a:endCxn id="79" idx="5"/>
          </p:cNvCxnSpPr>
          <p:nvPr/>
        </p:nvCxnSpPr>
        <p:spPr>
          <a:xfrm flipH="1" flipV="1">
            <a:off x="5377846" y="2913742"/>
            <a:ext cx="852202" cy="1735231"/>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nvGrpSpPr>
          <p:cNvPr id="6" name="Group 101"/>
          <p:cNvGrpSpPr/>
          <p:nvPr/>
        </p:nvGrpSpPr>
        <p:grpSpPr>
          <a:xfrm>
            <a:off x="4928792" y="2802606"/>
            <a:ext cx="511999" cy="417345"/>
            <a:chOff x="4891116" y="3127681"/>
            <a:chExt cx="511999" cy="417345"/>
          </a:xfrm>
        </p:grpSpPr>
        <p:sp>
          <p:nvSpPr>
            <p:cNvPr id="86" name="Rectangle 85"/>
            <p:cNvSpPr>
              <a:spLocks noRot="1" noChangeAspect="1" noMove="1" noResize="1" noEditPoints="1" noAdjustHandles="1" noChangeArrowheads="1" noChangeShapeType="1" noTextEdit="1"/>
            </p:cNvSpPr>
            <p:nvPr/>
          </p:nvSpPr>
          <p:spPr>
            <a:xfrm>
              <a:off x="4891116" y="3144916"/>
              <a:ext cx="511999" cy="400110"/>
            </a:xfrm>
            <a:prstGeom prst="rect">
              <a:avLst/>
            </a:prstGeom>
            <a:blipFill rotWithShape="1">
              <a:blip r:embed="rId11" cstate="print">
                <a:lum bright="-60000"/>
              </a:blip>
              <a:stretch>
                <a:fillRect b="-10769"/>
              </a:stretch>
            </a:blipFill>
          </p:spPr>
          <p:txBody>
            <a:bodyPr/>
            <a:lstStyle/>
            <a:p>
              <a:r>
                <a:rPr lang="en-US">
                  <a:noFill/>
                </a:rPr>
                <a:t> </a:t>
              </a:r>
            </a:p>
          </p:txBody>
        </p:sp>
        <p:sp>
          <p:nvSpPr>
            <p:cNvPr id="79" name="Oval 78"/>
            <p:cNvSpPr/>
            <p:nvPr/>
          </p:nvSpPr>
          <p:spPr>
            <a:xfrm>
              <a:off x="5229038" y="312768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13" name="Group 99"/>
          <p:cNvGrpSpPr/>
          <p:nvPr/>
        </p:nvGrpSpPr>
        <p:grpSpPr>
          <a:xfrm>
            <a:off x="7342301" y="1772819"/>
            <a:ext cx="495713" cy="557764"/>
            <a:chOff x="7304625" y="2097895"/>
            <a:chExt cx="495713" cy="557764"/>
          </a:xfrm>
        </p:grpSpPr>
        <p:sp>
          <p:nvSpPr>
            <p:cNvPr id="84" name="Rectangle 83"/>
            <p:cNvSpPr>
              <a:spLocks noRot="1" noChangeAspect="1" noMove="1" noResize="1" noEditPoints="1" noAdjustHandles="1" noChangeArrowheads="1" noChangeShapeType="1" noTextEdit="1"/>
            </p:cNvSpPr>
            <p:nvPr/>
          </p:nvSpPr>
          <p:spPr>
            <a:xfrm>
              <a:off x="7304625" y="2097895"/>
              <a:ext cx="495713" cy="400110"/>
            </a:xfrm>
            <a:prstGeom prst="rect">
              <a:avLst/>
            </a:prstGeom>
            <a:blipFill rotWithShape="1">
              <a:blip r:embed="rId12" cstate="print">
                <a:lum bright="-60000"/>
              </a:blip>
              <a:stretch>
                <a:fillRect b="-9231"/>
              </a:stretch>
            </a:blipFill>
          </p:spPr>
          <p:txBody>
            <a:bodyPr/>
            <a:lstStyle/>
            <a:p>
              <a:r>
                <a:rPr lang="en-US">
                  <a:noFill/>
                </a:rPr>
                <a:t> </a:t>
              </a:r>
            </a:p>
          </p:txBody>
        </p:sp>
        <p:sp>
          <p:nvSpPr>
            <p:cNvPr id="81" name="Oval 80"/>
            <p:cNvSpPr/>
            <p:nvPr/>
          </p:nvSpPr>
          <p:spPr>
            <a:xfrm>
              <a:off x="7375092" y="2525455"/>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22" name="Group 102"/>
          <p:cNvGrpSpPr/>
          <p:nvPr/>
        </p:nvGrpSpPr>
        <p:grpSpPr>
          <a:xfrm>
            <a:off x="5973922" y="4629905"/>
            <a:ext cx="501676" cy="494719"/>
            <a:chOff x="5936252" y="4954980"/>
            <a:chExt cx="501676" cy="494719"/>
          </a:xfrm>
        </p:grpSpPr>
        <p:sp>
          <p:nvSpPr>
            <p:cNvPr id="85" name="Rectangle 84"/>
            <p:cNvSpPr>
              <a:spLocks noRot="1" noChangeAspect="1" noMove="1" noResize="1" noEditPoints="1" noAdjustHandles="1" noChangeArrowheads="1" noChangeShapeType="1" noTextEdit="1"/>
            </p:cNvSpPr>
            <p:nvPr/>
          </p:nvSpPr>
          <p:spPr>
            <a:xfrm>
              <a:off x="5936252" y="5049589"/>
              <a:ext cx="501676" cy="400110"/>
            </a:xfrm>
            <a:prstGeom prst="rect">
              <a:avLst/>
            </a:prstGeom>
            <a:blipFill rotWithShape="1">
              <a:blip r:embed="rId13" cstate="print">
                <a:lum bright="-60000"/>
              </a:blip>
              <a:stretch>
                <a:fillRect b="-9091"/>
              </a:stretch>
            </a:blipFill>
          </p:spPr>
          <p:txBody>
            <a:bodyPr/>
            <a:lstStyle/>
            <a:p>
              <a:r>
                <a:rPr lang="en-US">
                  <a:noFill/>
                </a:rPr>
                <a:t> </a:t>
              </a:r>
            </a:p>
          </p:txBody>
        </p:sp>
        <p:sp>
          <p:nvSpPr>
            <p:cNvPr id="82" name="Oval 81"/>
            <p:cNvSpPr/>
            <p:nvPr/>
          </p:nvSpPr>
          <p:spPr>
            <a:xfrm>
              <a:off x="6173310"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23" name="r"/>
          <p:cNvGrpSpPr/>
          <p:nvPr/>
        </p:nvGrpSpPr>
        <p:grpSpPr>
          <a:xfrm>
            <a:off x="5832674" y="4247283"/>
            <a:ext cx="444130" cy="449535"/>
            <a:chOff x="5795004" y="4572358"/>
            <a:chExt cx="444130" cy="449535"/>
          </a:xfrm>
        </p:grpSpPr>
        <p:sp>
          <p:nvSpPr>
            <p:cNvPr id="108" name="Rectangle 107"/>
            <p:cNvSpPr>
              <a:spLocks noRot="1" noChangeAspect="1" noMove="1" noResize="1" noEditPoints="1" noAdjustHandles="1" noChangeArrowheads="1" noChangeShapeType="1" noTextEdit="1"/>
            </p:cNvSpPr>
            <p:nvPr/>
          </p:nvSpPr>
          <p:spPr>
            <a:xfrm>
              <a:off x="5796736" y="4572358"/>
              <a:ext cx="382669" cy="400110"/>
            </a:xfrm>
            <a:prstGeom prst="rect">
              <a:avLst/>
            </a:prstGeom>
            <a:blipFill rotWithShape="1">
              <a:blip r:embed="rId14" cstate="print">
                <a:lum bright="-60000"/>
              </a:blip>
              <a:stretch>
                <a:fillRect/>
              </a:stretch>
            </a:blipFill>
          </p:spPr>
          <p:txBody>
            <a:bodyPr/>
            <a:lstStyle/>
            <a:p>
              <a:r>
                <a:rPr lang="en-US">
                  <a:noFill/>
                </a:rPr>
                <a:t> </a:t>
              </a:r>
            </a:p>
          </p:txBody>
        </p:sp>
        <p:sp>
          <p:nvSpPr>
            <p:cNvPr id="109" name="Right Brace 108"/>
            <p:cNvSpPr/>
            <p:nvPr/>
          </p:nvSpPr>
          <p:spPr>
            <a:xfrm rot="16200000">
              <a:off x="5976755" y="4759514"/>
              <a:ext cx="80628" cy="444130"/>
            </a:xfrm>
            <a:prstGeom prst="rightBrace">
              <a:avLst>
                <a:gd name="adj1" fmla="val 17781"/>
                <a:gd name="adj2" fmla="val 50000"/>
              </a:avLst>
            </a:prstGeom>
            <a:ln w="15875">
              <a:solidFill>
                <a:schemeClr val="tx1"/>
              </a:solidFill>
              <a:tailEnd type="none" w="lg" len="lg"/>
            </a:ln>
            <a:effectLst>
              <a:outerShdw blurRad="25400" dir="27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effectLst>
                  <a:outerShdw blurRad="25400" dist="38100" dir="2700000" algn="tl" rotWithShape="0">
                    <a:prstClr val="black"/>
                  </a:outerShdw>
                </a:effectLst>
              </a:endParaRPr>
            </a:p>
          </p:txBody>
        </p:sp>
      </p:grpSp>
      <mc:AlternateContent xmlns:mc="http://schemas.openxmlformats.org/markup-compatibility/2006" xmlns:a14="http://schemas.microsoft.com/office/drawing/2010/main">
        <mc:Choice Requires="a14">
          <p:sp>
            <p:nvSpPr>
              <p:cNvPr id="90" name="PDF VM 4"/>
              <p:cNvSpPr/>
              <p:nvPr/>
            </p:nvSpPr>
            <p:spPr>
              <a:xfrm>
                <a:off x="4795839" y="5817759"/>
                <a:ext cx="4209870" cy="584775"/>
              </a:xfrm>
              <a:prstGeom prst="rect">
                <a:avLst/>
              </a:prstGeom>
            </p:spPr>
            <p:txBody>
              <a:bodyPr wrap="none">
                <a:spAutoFit/>
              </a:bodyPr>
              <a:lstStyle/>
              <a:p>
                <a14:m>
                  <m:oMath xmlns:m="http://schemas.openxmlformats.org/officeDocument/2006/math">
                    <m:sSub>
                      <m:sSubPr>
                        <m:ctrlPr>
                          <a:rPr lang="en-US" sz="1600" b="0" i="1" smtClean="0">
                            <a:effectLst>
                              <a:outerShdw blurRad="38100" dist="25400" dir="2700000" algn="tl">
                                <a:srgbClr val="000000"/>
                              </a:outerShdw>
                            </a:effectLst>
                            <a:latin typeface="Cambria Math"/>
                          </a:rPr>
                        </m:ctrlPr>
                      </m:sSubPr>
                      <m:e>
                        <m:r>
                          <a:rPr lang="en-US" sz="1600" i="1" smtClean="0">
                            <a:effectLst>
                              <a:outerShdw blurRad="38100" dist="25400" dir="2700000" algn="tl">
                                <a:srgbClr val="000000"/>
                              </a:outerShdw>
                            </a:effectLst>
                            <a:latin typeface="Cambria Math"/>
                          </a:rPr>
                          <m:t>𝑝</m:t>
                        </m:r>
                      </m:e>
                      <m:sub>
                        <m:r>
                          <a:rPr lang="en-US" sz="1600" b="0" i="1" smtClean="0">
                            <a:effectLst>
                              <a:outerShdw blurRad="38100" dist="25400" dir="2700000" algn="tl">
                                <a:srgbClr val="000000"/>
                              </a:outerShdw>
                            </a:effectLst>
                            <a:latin typeface="Cambria Math"/>
                          </a:rPr>
                          <m:t>𝑉𝑀</m:t>
                        </m:r>
                      </m:sub>
                    </m:sSub>
                    <m:d>
                      <m:dPr>
                        <m:ctrlPr>
                          <a:rPr lang="en-US" sz="1600" i="1">
                            <a:effectLst>
                              <a:outerShdw blurRad="38100" dist="25400" dir="2700000" algn="tl">
                                <a:srgbClr val="000000"/>
                              </a:outerShdw>
                            </a:effectLst>
                            <a:latin typeface="Cambria Math"/>
                          </a:rPr>
                        </m:ctrlPr>
                      </m:dPr>
                      <m:e>
                        <m:bar>
                          <m:barPr>
                            <m:pos m:val="top"/>
                            <m:ctrlPr>
                              <a:rPr lang="en-US" sz="1600" i="1">
                                <a:effectLst>
                                  <a:outerShdw blurRad="38100" dist="25400" dir="2700000" algn="tl">
                                    <a:srgbClr val="000000"/>
                                  </a:outerShdw>
                                </a:effectLst>
                                <a:latin typeface="Cambria Math"/>
                              </a:rPr>
                            </m:ctrlPr>
                          </m:barPr>
                          <m:e>
                            <m:r>
                              <m:rPr>
                                <m:nor/>
                              </m:rPr>
                              <a:rPr lang="en-US" sz="1600" b="1">
                                <a:effectLst>
                                  <a:outerShdw blurRad="38100" dist="25400" dir="2700000" algn="tl">
                                    <a:srgbClr val="000000"/>
                                  </a:outerShdw>
                                </a:effectLst>
                                <a:latin typeface="Cambria Math"/>
                              </a:rPr>
                              <m:t>x</m:t>
                            </m:r>
                          </m:e>
                        </m:bar>
                      </m:e>
                    </m:d>
                    <m:r>
                      <a:rPr lang="en-US" sz="1600" b="0" i="1" smtClean="0">
                        <a:effectLst>
                          <a:outerShdw blurRad="38100" dist="25400" dir="2700000" algn="tl">
                            <a:srgbClr val="000000"/>
                          </a:outerShdw>
                        </a:effectLst>
                        <a:latin typeface="Cambria Math"/>
                      </a:rPr>
                      <m:t>=</m:t>
                    </m:r>
                    <m:r>
                      <a:rPr lang="en-US" sz="1600" b="0" i="1" smtClean="0">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i="1">
                                <a:solidFill>
                                  <a:srgbClr val="FF7979"/>
                                </a:solidFill>
                                <a:effectLst>
                                  <a:outerShdw blurRad="38100" dist="25400" dir="2700000" algn="tl">
                                    <a:srgbClr val="000000"/>
                                  </a:outerShdw>
                                </a:effectLst>
                                <a:latin typeface="Cambria Math"/>
                              </a:rPr>
                              <m:t>0</m:t>
                            </m:r>
                          </m:sub>
                        </m:sSub>
                      </m:e>
                    </m:d>
                    <m:r>
                      <a:rPr lang="en-US" sz="1600" i="1">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0</m:t>
                            </m:r>
                          </m:sub>
                        </m:sSub>
                        <m:r>
                          <a:rPr lang="en-US" sz="1600" b="0" i="1" smtClean="0">
                            <a:solidFill>
                              <a:srgbClr val="FF7979"/>
                            </a:solidFill>
                            <a:effectLst>
                              <a:outerShdw blurRad="38100" dist="25400" dir="2700000" algn="tl">
                                <a:srgbClr val="000000"/>
                              </a:outerShdw>
                            </a:effectLst>
                            <a:latin typeface="Cambria Math"/>
                          </a:rPr>
                          <m:t>→</m:t>
                        </m:r>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1</m:t>
                            </m:r>
                          </m:sub>
                        </m:sSub>
                      </m:e>
                    </m:d>
                  </m:oMath>
                </a14:m>
                <a:r>
                  <a:rPr lang="en-US" sz="1600" dirty="0" smtClean="0">
                    <a:solidFill>
                      <a:srgbClr val="FF7979"/>
                    </a:solidFill>
                    <a:effectLst>
                      <a:outerShdw blurRad="38100" dist="25400" dir="2700000" algn="tl">
                        <a:srgbClr val="000000"/>
                      </a:outerShdw>
                    </a:effectLst>
                  </a:rPr>
                  <a:t> </a:t>
                </a:r>
                <a14:m>
                  <m:oMath xmlns:m="http://schemas.openxmlformats.org/officeDocument/2006/math">
                    <m:r>
                      <a:rPr lang="en-US" sz="1600" b="0" i="1" smtClean="0">
                        <a:solidFill>
                          <a:srgbClr val="FFC000"/>
                        </a:solidFill>
                        <a:effectLst>
                          <a:outerShdw blurRad="38100" dist="25400" dir="2700000" algn="tl">
                            <a:srgbClr val="000000"/>
                          </a:outerShdw>
                        </a:effectLst>
                        <a:latin typeface="Cambria Math"/>
                      </a:rPr>
                      <m:t>𝑃</m:t>
                    </m:r>
                    <m:d>
                      <m:dPr>
                        <m:ctrlPr>
                          <a:rPr lang="en-US" sz="1600" i="1">
                            <a:solidFill>
                              <a:srgbClr val="FFC000"/>
                            </a:solidFill>
                            <a:effectLst>
                              <a:outerShdw blurRad="38100" dist="25400" dir="2700000" algn="tl">
                                <a:srgbClr val="000000"/>
                              </a:outerShdw>
                            </a:effectLst>
                            <a:latin typeface="Cambria Math"/>
                          </a:rPr>
                        </m:ctrlPr>
                      </m:dPr>
                      <m:e>
                        <m:r>
                          <a:rPr lang="en-US" sz="1600" i="1">
                            <a:solidFill>
                              <a:srgbClr val="FFC000"/>
                            </a:solidFill>
                            <a:effectLst>
                              <a:outerShdw blurRad="38100" dist="25400" dir="2700000" algn="tl">
                                <a:srgbClr val="000000"/>
                              </a:outerShdw>
                            </a:effectLst>
                            <a:latin typeface="Cambria Math"/>
                          </a:rPr>
                          <m:t>|</m:t>
                        </m:r>
                        <m:d>
                          <m:dPr>
                            <m:begChr m:val="|"/>
                            <m:endChr m:val="|"/>
                            <m:ctrlPr>
                              <a:rPr lang="en-US" sz="1600" i="1">
                                <a:solidFill>
                                  <a:srgbClr val="FFC000"/>
                                </a:solidFill>
                                <a:effectLst>
                                  <a:outerShdw blurRad="38100" dist="25400" dir="2700000" algn="tl">
                                    <a:srgbClr val="000000"/>
                                  </a:outerShdw>
                                </a:effectLst>
                                <a:latin typeface="Cambria Math"/>
                              </a:rPr>
                            </m:ctrlPr>
                          </m:dPr>
                          <m:e>
                            <m:sSub>
                              <m:sSubPr>
                                <m:ctrlPr>
                                  <a:rPr lang="en-US" sz="1600" i="1">
                                    <a:solidFill>
                                      <a:srgbClr val="FFC000"/>
                                    </a:solidFill>
                                    <a:effectLst>
                                      <a:outerShdw blurRad="38100" dist="25400" dir="2700000" algn="tl">
                                        <a:srgbClr val="000000"/>
                                      </a:outerShdw>
                                    </a:effectLst>
                                    <a:latin typeface="Cambria Math"/>
                                  </a:rPr>
                                </m:ctrlPr>
                              </m:sSubPr>
                              <m:e>
                                <m:r>
                                  <m:rPr>
                                    <m:nor/>
                                  </m:rPr>
                                  <a:rPr lang="en-US" sz="1600" b="1">
                                    <a:solidFill>
                                      <a:srgbClr val="FFC000"/>
                                    </a:solidFill>
                                    <a:effectLst>
                                      <a:outerShdw blurRad="38100" dist="25400" dir="2700000" algn="tl">
                                        <a:srgbClr val="000000"/>
                                      </a:outerShdw>
                                    </a:effectLst>
                                    <a:latin typeface="Cambria Math"/>
                                  </a:rPr>
                                  <m:t>x</m:t>
                                </m:r>
                              </m:e>
                              <m:sub>
                                <m:r>
                                  <a:rPr lang="en-US" sz="1600" i="1">
                                    <a:solidFill>
                                      <a:srgbClr val="FFC000"/>
                                    </a:solidFill>
                                    <a:effectLst>
                                      <a:outerShdw blurRad="38100" dist="25400" dir="2700000" algn="tl">
                                        <a:srgbClr val="000000"/>
                                      </a:outerShdw>
                                    </a:effectLst>
                                    <a:latin typeface="Cambria Math"/>
                                  </a:rPr>
                                  <m:t>2</m:t>
                                </m:r>
                              </m:sub>
                            </m:sSub>
                            <m:r>
                              <a:rPr lang="en-US" sz="1600" i="1">
                                <a:solidFill>
                                  <a:srgbClr val="FFC000"/>
                                </a:solidFill>
                                <a:effectLst>
                                  <a:outerShdw blurRad="38100" dist="25400" dir="2700000" algn="tl">
                                    <a:srgbClr val="000000"/>
                                  </a:outerShdw>
                                </a:effectLst>
                                <a:latin typeface="Cambria Math"/>
                              </a:rPr>
                              <m:t>−</m:t>
                            </m:r>
                            <m:sSubSup>
                              <m:sSubSupPr>
                                <m:ctrlPr>
                                  <a:rPr lang="en-US" sz="1600" i="1">
                                    <a:solidFill>
                                      <a:srgbClr val="FFC000"/>
                                    </a:solidFill>
                                    <a:effectLst>
                                      <a:outerShdw blurRad="38100" dist="25400" dir="2700000" algn="tl">
                                        <a:srgbClr val="000000"/>
                                      </a:outerShdw>
                                    </a:effectLst>
                                    <a:latin typeface="Cambria Math"/>
                                  </a:rPr>
                                </m:ctrlPr>
                              </m:sSubSupPr>
                              <m:e>
                                <m:r>
                                  <m:rPr>
                                    <m:nor/>
                                  </m:rPr>
                                  <a:rPr lang="en-US" sz="1600" b="1">
                                    <a:solidFill>
                                      <a:srgbClr val="FFC000"/>
                                    </a:solidFill>
                                    <a:effectLst>
                                      <a:outerShdw blurRad="38100" dist="25400" dir="2700000" algn="tl">
                                        <a:srgbClr val="000000"/>
                                      </a:outerShdw>
                                    </a:effectLst>
                                    <a:latin typeface="Cambria Math"/>
                                  </a:rPr>
                                  <m:t>x</m:t>
                                </m:r>
                              </m:e>
                              <m:sub>
                                <m:r>
                                  <a:rPr lang="en-US" sz="1600" i="1">
                                    <a:solidFill>
                                      <a:srgbClr val="FFC000"/>
                                    </a:solidFill>
                                    <a:effectLst>
                                      <a:outerShdw blurRad="38100" dist="25400" dir="2700000" algn="tl">
                                        <a:srgbClr val="000000"/>
                                      </a:outerShdw>
                                    </a:effectLst>
                                    <a:latin typeface="Cambria Math"/>
                                  </a:rPr>
                                  <m:t>2</m:t>
                                </m:r>
                              </m:sub>
                              <m:sup>
                                <m:r>
                                  <a:rPr lang="en-US" sz="1600" i="1">
                                    <a:solidFill>
                                      <a:srgbClr val="FFC000"/>
                                    </a:solidFill>
                                    <a:effectLst>
                                      <a:outerShdw blurRad="38100" dist="25400" dir="2700000" algn="tl">
                                        <a:srgbClr val="000000"/>
                                      </a:outerShdw>
                                    </a:effectLst>
                                    <a:latin typeface="Cambria Math"/>
                                  </a:rPr>
                                  <m:t>∗</m:t>
                                </m:r>
                              </m:sup>
                            </m:sSubSup>
                          </m:e>
                        </m:d>
                        <m:r>
                          <a:rPr lang="en-US" sz="1600" i="1">
                            <a:solidFill>
                              <a:srgbClr val="FFC000"/>
                            </a:solidFill>
                            <a:effectLst>
                              <a:outerShdw blurRad="38100" dist="25400" dir="2700000" algn="tl">
                                <a:srgbClr val="000000"/>
                              </a:outerShdw>
                            </a:effectLst>
                            <a:latin typeface="Cambria Math"/>
                          </a:rPr>
                          <m:t>|</m:t>
                        </m:r>
                        <m:r>
                          <a:rPr lang="en-US" sz="1600" b="0" i="1" smtClean="0">
                            <a:solidFill>
                              <a:srgbClr val="FFC000"/>
                            </a:solidFill>
                            <a:effectLst>
                              <a:outerShdw blurRad="38100" dist="25400" dir="2700000" algn="tl">
                                <a:srgbClr val="000000"/>
                              </a:outerShdw>
                            </a:effectLst>
                            <a:latin typeface="Cambria Math"/>
                          </a:rPr>
                          <m:t>&lt;</m:t>
                        </m:r>
                        <m:r>
                          <a:rPr lang="en-US" sz="1600" b="0" i="1" smtClean="0">
                            <a:solidFill>
                              <a:srgbClr val="FFC000"/>
                            </a:solidFill>
                            <a:effectLst>
                              <a:outerShdw blurRad="38100" dist="25400" dir="2700000" algn="tl">
                                <a:srgbClr val="000000"/>
                              </a:outerShdw>
                            </a:effectLst>
                            <a:latin typeface="Cambria Math"/>
                          </a:rPr>
                          <m:t>𝑟</m:t>
                        </m:r>
                      </m:e>
                    </m:d>
                  </m:oMath>
                </a14:m>
                <a:endParaRPr lang="en-US" sz="1600" i="1" dirty="0" smtClean="0">
                  <a:solidFill>
                    <a:srgbClr val="FF7979"/>
                  </a:solidFill>
                  <a:effectLst>
                    <a:outerShdw blurRad="38100" dist="25400" dir="2700000" algn="tl">
                      <a:srgbClr val="000000"/>
                    </a:outerShdw>
                  </a:effectLst>
                  <a:latin typeface="Cambria Math"/>
                </a:endParaRPr>
              </a:p>
              <a:p>
                <a:r>
                  <a:rPr lang="en-US" sz="1600" dirty="0" smtClean="0">
                    <a:solidFill>
                      <a:srgbClr val="4CCC5E"/>
                    </a:solidFill>
                    <a:effectLst>
                      <a:outerShdw blurRad="38100" dist="25400" dir="2700000" algn="tl">
                        <a:srgbClr val="000000"/>
                      </a:outerShdw>
                    </a:effectLst>
                  </a:rPr>
                  <a:t>               </a:t>
                </a:r>
                <a14:m>
                  <m:oMath xmlns:m="http://schemas.openxmlformats.org/officeDocument/2006/math">
                    <m:r>
                      <a:rPr lang="en-US" sz="1600" i="1" smtClean="0">
                        <a:solidFill>
                          <a:srgbClr val="4CCC5E"/>
                        </a:solidFill>
                        <a:effectLst>
                          <a:outerShdw blurRad="38100" dist="25400" dir="2700000" algn="tl">
                            <a:srgbClr val="000000"/>
                          </a:outerShdw>
                        </a:effectLst>
                        <a:latin typeface="Cambria Math"/>
                      </a:rPr>
                      <m:t>𝑝</m:t>
                    </m:r>
                    <m:d>
                      <m:dPr>
                        <m:ctrlPr>
                          <a:rPr lang="en-US" sz="1600" i="1" smtClean="0">
                            <a:solidFill>
                              <a:srgbClr val="4CCC5E"/>
                            </a:solidFill>
                            <a:effectLst>
                              <a:outerShdw blurRad="38100" dist="25400" dir="2700000" algn="tl">
                                <a:srgbClr val="000000"/>
                              </a:outerShdw>
                            </a:effectLst>
                            <a:latin typeface="Cambria Math"/>
                          </a:rPr>
                        </m:ctrlPr>
                      </m:dPr>
                      <m:e>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i="1">
                                <a:solidFill>
                                  <a:srgbClr val="4CCC5E"/>
                                </a:solidFill>
                                <a:effectLst>
                                  <a:outerShdw blurRad="38100" dist="25400" dir="2700000" algn="tl">
                                    <a:srgbClr val="000000"/>
                                  </a:outerShdw>
                                </a:effectLst>
                                <a:latin typeface="Cambria Math"/>
                              </a:rPr>
                              <m:t>3</m:t>
                            </m:r>
                          </m:sub>
                        </m:sSub>
                      </m:e>
                    </m:d>
                    <m:r>
                      <a:rPr lang="en-US" sz="1600" b="0" i="1" smtClean="0">
                        <a:solidFill>
                          <a:srgbClr val="4CCC5E"/>
                        </a:solidFill>
                        <a:effectLst>
                          <a:outerShdw blurRad="38100" dist="25400" dir="2700000" algn="tl">
                            <a:srgbClr val="000000"/>
                          </a:outerShdw>
                        </a:effectLst>
                        <a:latin typeface="Cambria Math"/>
                      </a:rPr>
                      <m:t>𝑝</m:t>
                    </m:r>
                    <m:r>
                      <a:rPr lang="en-US" sz="1600" b="0" i="1" smtClean="0">
                        <a:solidFill>
                          <a:srgbClr val="4CCC5E"/>
                        </a:solidFill>
                        <a:effectLst>
                          <a:outerShdw blurRad="38100" dist="25400" dir="2700000" algn="tl">
                            <a:srgbClr val="000000"/>
                          </a:outerShdw>
                        </a:effectLst>
                        <a:latin typeface="Cambria Math"/>
                      </a:rPr>
                      <m:t>(</m:t>
                    </m:r>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i="1">
                            <a:solidFill>
                              <a:srgbClr val="4CCC5E"/>
                            </a:solidFill>
                            <a:effectLst>
                              <a:outerShdw blurRad="38100" dist="25400" dir="2700000" algn="tl">
                                <a:srgbClr val="000000"/>
                              </a:outerShdw>
                            </a:effectLst>
                            <a:latin typeface="Cambria Math"/>
                          </a:rPr>
                          <m:t>3</m:t>
                        </m:r>
                      </m:sub>
                    </m:sSub>
                    <m:r>
                      <a:rPr lang="en-US" sz="1600" b="0" i="1" smtClean="0">
                        <a:solidFill>
                          <a:srgbClr val="4CCC5E"/>
                        </a:solidFill>
                        <a:effectLst>
                          <a:outerShdw blurRad="38100" dist="25400" dir="2700000" algn="tl">
                            <a:srgbClr val="000000"/>
                          </a:outerShdw>
                        </a:effectLst>
                        <a:latin typeface="Cambria Math"/>
                      </a:rPr>
                      <m:t>→</m:t>
                    </m:r>
                    <m:sSub>
                      <m:sSubPr>
                        <m:ctrlPr>
                          <a:rPr lang="en-US" sz="1600" i="1" smtClean="0">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b="0" i="1" smtClean="0">
                            <a:solidFill>
                              <a:srgbClr val="4CCC5E"/>
                            </a:solidFill>
                            <a:effectLst>
                              <a:outerShdw blurRad="38100" dist="25400" dir="2700000" algn="tl">
                                <a:srgbClr val="000000"/>
                              </a:outerShdw>
                            </a:effectLst>
                            <a:latin typeface="Cambria Math"/>
                          </a:rPr>
                          <m:t>2</m:t>
                        </m:r>
                      </m:sub>
                    </m:sSub>
                    <m:r>
                      <a:rPr lang="en-US" sz="1600" b="0" i="1" smtClean="0">
                        <a:solidFill>
                          <a:srgbClr val="4CCC5E"/>
                        </a:solidFill>
                        <a:effectLst>
                          <a:outerShdw blurRad="38100" dist="25400" dir="2700000" algn="tl">
                            <a:srgbClr val="000000"/>
                          </a:outerShdw>
                        </a:effectLst>
                        <a:latin typeface="Cambria Math"/>
                      </a:rPr>
                      <m:t>)</m:t>
                    </m:r>
                  </m:oMath>
                </a14:m>
                <a:endParaRPr lang="en-GB" sz="1600" b="1" dirty="0">
                  <a:solidFill>
                    <a:srgbClr val="FFC000"/>
                  </a:solidFill>
                </a:endParaRPr>
              </a:p>
            </p:txBody>
          </p:sp>
        </mc:Choice>
        <mc:Fallback xmlns="">
          <p:sp>
            <p:nvSpPr>
              <p:cNvPr id="90" name="PDF VM 4"/>
              <p:cNvSpPr>
                <a:spLocks noRot="1" noChangeAspect="1" noMove="1" noResize="1" noEditPoints="1" noAdjustHandles="1" noChangeArrowheads="1" noChangeShapeType="1" noTextEdit="1"/>
              </p:cNvSpPr>
              <p:nvPr/>
            </p:nvSpPr>
            <p:spPr>
              <a:xfrm>
                <a:off x="4795839" y="5817759"/>
                <a:ext cx="4209870" cy="584775"/>
              </a:xfrm>
              <a:prstGeom prst="rect">
                <a:avLst/>
              </a:prstGeom>
              <a:blipFill rotWithShape="1">
                <a:blip r:embed="rId15"/>
                <a:stretch>
                  <a:fillRect b="-10417"/>
                </a:stretch>
              </a:blipFill>
            </p:spPr>
            <p:txBody>
              <a:bodyPr/>
              <a:lstStyle/>
              <a:p>
                <a:r>
                  <a:rPr lang="cs-CZ">
                    <a:noFill/>
                  </a:rPr>
                  <a:t> </a:t>
                </a:r>
              </a:p>
            </p:txBody>
          </p:sp>
        </mc:Fallback>
      </mc:AlternateContent>
      <p:grpSp>
        <p:nvGrpSpPr>
          <p:cNvPr id="24" name="Group 100"/>
          <p:cNvGrpSpPr/>
          <p:nvPr/>
        </p:nvGrpSpPr>
        <p:grpSpPr>
          <a:xfrm>
            <a:off x="6376744" y="4629616"/>
            <a:ext cx="501676" cy="495005"/>
            <a:chOff x="6339074" y="4954694"/>
            <a:chExt cx="501676" cy="495005"/>
          </a:xfrm>
        </p:grpSpPr>
        <p:sp>
          <p:nvSpPr>
            <p:cNvPr id="91" name="Oval 90"/>
            <p:cNvSpPr/>
            <p:nvPr/>
          </p:nvSpPr>
          <p:spPr>
            <a:xfrm>
              <a:off x="6447006" y="4954694"/>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5" name="Rectangle 94"/>
            <p:cNvSpPr>
              <a:spLocks noRot="1" noChangeAspect="1" noMove="1" noResize="1" noEditPoints="1" noAdjustHandles="1" noChangeArrowheads="1" noChangeShapeType="1" noTextEdit="1"/>
            </p:cNvSpPr>
            <p:nvPr/>
          </p:nvSpPr>
          <p:spPr>
            <a:xfrm>
              <a:off x="6339074" y="5049589"/>
              <a:ext cx="501676" cy="400110"/>
            </a:xfrm>
            <a:prstGeom prst="rect">
              <a:avLst/>
            </a:prstGeom>
            <a:blipFill rotWithShape="1">
              <a:blip r:embed="rId16" cstate="print">
                <a:lum bright="-60000"/>
              </a:blip>
              <a:stretch>
                <a:fillRect b="-10606"/>
              </a:stretch>
            </a:blipFill>
          </p:spPr>
          <p:txBody>
            <a:bodyPr/>
            <a:lstStyle/>
            <a:p>
              <a:r>
                <a:rPr lang="en-US">
                  <a:noFill/>
                </a:rPr>
                <a:t> </a:t>
              </a:r>
            </a:p>
          </p:txBody>
        </p:sp>
      </p:grpSp>
      <p:sp>
        <p:nvSpPr>
          <p:cNvPr id="87" name="Vertex merging"/>
          <p:cNvSpPr txBox="1"/>
          <p:nvPr/>
        </p:nvSpPr>
        <p:spPr>
          <a:xfrm>
            <a:off x="4753686" y="5261137"/>
            <a:ext cx="4157884" cy="400110"/>
          </a:xfrm>
          <a:prstGeom prst="rect">
            <a:avLst/>
          </a:prstGeom>
          <a:solidFill>
            <a:schemeClr val="tx1">
              <a:alpha val="20000"/>
            </a:schemeClr>
          </a:solidFill>
        </p:spPr>
        <p:txBody>
          <a:bodyPr wrap="square" rtlCol="0">
            <a:spAutoFit/>
          </a:bodyPr>
          <a:lstStyle/>
          <a:p>
            <a:pPr algn="ctr"/>
            <a:r>
              <a:rPr lang="en-US" sz="2000" b="1" dirty="0" smtClean="0">
                <a:solidFill>
                  <a:schemeClr val="accent1"/>
                </a:solidFill>
                <a:latin typeface="+mn-lt"/>
              </a:rPr>
              <a:t>Vertex merging</a:t>
            </a:r>
            <a:endParaRPr lang="en-US" sz="2000" b="1" dirty="0">
              <a:solidFill>
                <a:schemeClr val="accent1"/>
              </a:solidFill>
              <a:latin typeface="+mn-lt"/>
            </a:endParaRPr>
          </a:p>
        </p:txBody>
      </p:sp>
      <p:sp>
        <p:nvSpPr>
          <p:cNvPr id="93" name="Vertex connection"/>
          <p:cNvSpPr txBox="1"/>
          <p:nvPr/>
        </p:nvSpPr>
        <p:spPr>
          <a:xfrm>
            <a:off x="264666" y="5264157"/>
            <a:ext cx="4157884" cy="400110"/>
          </a:xfrm>
          <a:prstGeom prst="rect">
            <a:avLst/>
          </a:prstGeom>
          <a:solidFill>
            <a:schemeClr val="tx1">
              <a:alpha val="20000"/>
            </a:schemeClr>
          </a:solidFill>
        </p:spPr>
        <p:txBody>
          <a:bodyPr wrap="square" rtlCol="0">
            <a:spAutoFit/>
          </a:bodyPr>
          <a:lstStyle/>
          <a:p>
            <a:pPr algn="ctr"/>
            <a:r>
              <a:rPr lang="en-US" sz="2000" b="1" dirty="0" smtClean="0">
                <a:solidFill>
                  <a:schemeClr val="tx2"/>
                </a:solidFill>
                <a:latin typeface="+mn-lt"/>
              </a:rPr>
              <a:t>Vertex connection</a:t>
            </a:r>
            <a:endParaRPr lang="en-US" sz="2000" b="1" dirty="0">
              <a:solidFill>
                <a:schemeClr val="tx2"/>
              </a:solidFill>
              <a:latin typeface="+mn-lt"/>
            </a:endParaRPr>
          </a:p>
        </p:txBody>
      </p:sp>
      <p:grpSp>
        <p:nvGrpSpPr>
          <p:cNvPr id="25" name="RR vertex"/>
          <p:cNvGrpSpPr/>
          <p:nvPr/>
        </p:nvGrpSpPr>
        <p:grpSpPr>
          <a:xfrm>
            <a:off x="6377266" y="4630322"/>
            <a:ext cx="501676" cy="491831"/>
            <a:chOff x="6339074" y="4954694"/>
            <a:chExt cx="501676" cy="491830"/>
          </a:xfrm>
        </p:grpSpPr>
        <p:sp>
          <p:nvSpPr>
            <p:cNvPr id="96" name="Oval 95"/>
            <p:cNvSpPr/>
            <p:nvPr/>
          </p:nvSpPr>
          <p:spPr>
            <a:xfrm>
              <a:off x="6447006" y="4954694"/>
              <a:ext cx="130206" cy="130204"/>
            </a:xfrm>
            <a:prstGeom prst="ellipse">
              <a:avLst/>
            </a:prstGeom>
            <a:solidFill>
              <a:schemeClr val="bg2"/>
            </a:solidFill>
            <a:ln w="38100">
              <a:solidFill>
                <a:schemeClr val="accent1">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7" name="Rectangle 96"/>
            <p:cNvSpPr>
              <a:spLocks noRot="1" noChangeAspect="1" noMove="1" noResize="1" noEditPoints="1" noAdjustHandles="1" noChangeArrowheads="1" noChangeShapeType="1" noTextEdit="1"/>
            </p:cNvSpPr>
            <p:nvPr/>
          </p:nvSpPr>
          <p:spPr>
            <a:xfrm>
              <a:off x="6339074" y="5046414"/>
              <a:ext cx="501676" cy="400110"/>
            </a:xfrm>
            <a:prstGeom prst="rect">
              <a:avLst/>
            </a:prstGeom>
            <a:blipFill rotWithShape="1">
              <a:blip r:embed="rId17" cstate="print">
                <a:lum bright="-60000"/>
              </a:blip>
              <a:stretch>
                <a:fillRect b="-10606"/>
              </a:stretch>
            </a:blipFill>
          </p:spPr>
          <p:txBody>
            <a:bodyPr/>
            <a:lstStyle/>
            <a:p>
              <a:r>
                <a:rPr lang="en-US">
                  <a:noFill/>
                </a:rPr>
                <a:t> </a:t>
              </a:r>
            </a:p>
          </p:txBody>
        </p:sp>
      </p:grpSp>
      <p:grpSp>
        <p:nvGrpSpPr>
          <p:cNvPr id="69" name="Group 97"/>
          <p:cNvGrpSpPr/>
          <p:nvPr/>
        </p:nvGrpSpPr>
        <p:grpSpPr>
          <a:xfrm>
            <a:off x="397315" y="1052744"/>
            <a:ext cx="1469796" cy="495172"/>
            <a:chOff x="611560" y="1244064"/>
            <a:chExt cx="1469796" cy="495172"/>
          </a:xfrm>
        </p:grpSpPr>
        <p:sp>
          <p:nvSpPr>
            <p:cNvPr id="80" name="Oval 103"/>
            <p:cNvSpPr/>
            <p:nvPr/>
          </p:nvSpPr>
          <p:spPr>
            <a:xfrm>
              <a:off x="611560" y="152816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b="1"/>
            </a:p>
          </p:txBody>
        </p:sp>
        <p:sp>
          <p:nvSpPr>
            <p:cNvPr id="98" name="Oval 105"/>
            <p:cNvSpPr/>
            <p:nvPr/>
          </p:nvSpPr>
          <p:spPr>
            <a:xfrm>
              <a:off x="611560" y="1309990"/>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b="1"/>
            </a:p>
          </p:txBody>
        </p:sp>
        <p:sp>
          <p:nvSpPr>
            <p:cNvPr id="99" name="TextBox 106"/>
            <p:cNvSpPr txBox="1"/>
            <p:nvPr/>
          </p:nvSpPr>
          <p:spPr>
            <a:xfrm>
              <a:off x="745734" y="1244064"/>
              <a:ext cx="1130438" cy="276999"/>
            </a:xfrm>
            <a:prstGeom prst="rect">
              <a:avLst/>
            </a:prstGeom>
            <a:noFill/>
          </p:spPr>
          <p:txBody>
            <a:bodyPr wrap="none" rtlCol="0">
              <a:spAutoFit/>
            </a:bodyPr>
            <a:lstStyle/>
            <a:p>
              <a:r>
                <a:rPr lang="en-US" sz="1200" b="1" dirty="0" smtClean="0">
                  <a:latin typeface="+mn-lt"/>
                </a:rPr>
                <a:t>Light vertex</a:t>
              </a:r>
              <a:endParaRPr lang="en-US" sz="1200" b="1" dirty="0">
                <a:latin typeface="+mn-lt"/>
              </a:endParaRPr>
            </a:p>
          </p:txBody>
        </p:sp>
        <p:sp>
          <p:nvSpPr>
            <p:cNvPr id="100" name="TextBox 111"/>
            <p:cNvSpPr txBox="1"/>
            <p:nvPr/>
          </p:nvSpPr>
          <p:spPr>
            <a:xfrm>
              <a:off x="745734" y="1462237"/>
              <a:ext cx="1335622" cy="276999"/>
            </a:xfrm>
            <a:prstGeom prst="rect">
              <a:avLst/>
            </a:prstGeom>
            <a:noFill/>
          </p:spPr>
          <p:txBody>
            <a:bodyPr wrap="none" rtlCol="0">
              <a:spAutoFit/>
            </a:bodyPr>
            <a:lstStyle/>
            <a:p>
              <a:r>
                <a:rPr lang="en-US" sz="1200" b="1" dirty="0" smtClean="0">
                  <a:latin typeface="+mn-lt"/>
                </a:rPr>
                <a:t>Camera vertex</a:t>
              </a:r>
              <a:endParaRPr lang="en-US" sz="1200" b="1" dirty="0">
                <a:latin typeface="+mn-lt"/>
              </a:endParaRPr>
            </a:p>
          </p:txBody>
        </p:sp>
      </p:grpSp>
    </p:spTree>
    <p:extLst>
      <p:ext uri="{BB962C8B-B14F-4D97-AF65-F5344CB8AC3E}">
        <p14:creationId xmlns:p14="http://schemas.microsoft.com/office/powerpoint/2010/main" val="12184757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8"/>
                                        </p:tgtEl>
                                      </p:cBhvr>
                                    </p:animEffect>
                                    <p:set>
                                      <p:cBhvr>
                                        <p:cTn id="12" dur="1" fill="hold">
                                          <p:stCondLst>
                                            <p:cond delay="499"/>
                                          </p:stCondLst>
                                        </p:cTn>
                                        <p:tgtEl>
                                          <p:spTgt spid="68"/>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fade">
                                      <p:cBhvr>
                                        <p:cTn id="15" dur="500"/>
                                        <p:tgtEl>
                                          <p:spTgt spid="9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8"/>
                                        </p:tgtEl>
                                        <p:attrNameLst>
                                          <p:attrName>style.visibility</p:attrName>
                                        </p:attrNameLst>
                                      </p:cBhvr>
                                      <p:to>
                                        <p:strVal val="visible"/>
                                      </p:to>
                                    </p:set>
                                    <p:animEffect transition="in" filter="fade">
                                      <p:cBhvr>
                                        <p:cTn id="18" dur="500"/>
                                        <p:tgtEl>
                                          <p:spTgt spid="1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1"/>
                                        </p:tgtEl>
                                        <p:attrNameLst>
                                          <p:attrName>style.visibility</p:attrName>
                                        </p:attrNameLst>
                                      </p:cBhvr>
                                      <p:to>
                                        <p:strVal val="visible"/>
                                      </p:to>
                                    </p:set>
                                    <p:animEffect transition="in" filter="fade">
                                      <p:cBhvr>
                                        <p:cTn id="21" dur="500"/>
                                        <p:tgtEl>
                                          <p:spTgt spid="1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77"/>
                                        </p:tgtEl>
                                        <p:attrNameLst>
                                          <p:attrName>style.visibility</p:attrName>
                                        </p:attrNameLst>
                                      </p:cBhvr>
                                      <p:to>
                                        <p:strVal val="visible"/>
                                      </p:to>
                                    </p:set>
                                    <p:animEffect transition="in" filter="wipe(up)">
                                      <p:cBhvr>
                                        <p:cTn id="26" dur="1000"/>
                                        <p:tgtEl>
                                          <p:spTgt spid="77"/>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par>
                          <p:cTn id="31" fill="hold">
                            <p:stCondLst>
                              <p:cond delay="1500"/>
                            </p:stCondLst>
                            <p:childTnLst>
                              <p:par>
                                <p:cTn id="32" presetID="20" presetClass="entr" presetSubtype="0" fill="hold" grpId="0" nodeType="afterEffect">
                                  <p:stCondLst>
                                    <p:cond delay="500"/>
                                  </p:stCondLst>
                                  <p:childTnLst>
                                    <p:set>
                                      <p:cBhvr>
                                        <p:cTn id="33" dur="1" fill="hold">
                                          <p:stCondLst>
                                            <p:cond delay="0"/>
                                          </p:stCondLst>
                                        </p:cTn>
                                        <p:tgtEl>
                                          <p:spTgt spid="92"/>
                                        </p:tgtEl>
                                        <p:attrNameLst>
                                          <p:attrName>style.visibility</p:attrName>
                                        </p:attrNameLst>
                                      </p:cBhvr>
                                      <p:to>
                                        <p:strVal val="visible"/>
                                      </p:to>
                                    </p:set>
                                    <p:animEffect transition="in" filter="wedge">
                                      <p:cBhvr>
                                        <p:cTn id="34" dur="1000"/>
                                        <p:tgtEl>
                                          <p:spTgt spid="92"/>
                                        </p:tgtEl>
                                      </p:cBhvr>
                                    </p:animEffect>
                                  </p:childTnLst>
                                </p:cTn>
                              </p:par>
                              <p:par>
                                <p:cTn id="35" presetID="10" presetClass="entr" presetSubtype="0" fill="hold" nodeType="withEffect">
                                  <p:stCondLst>
                                    <p:cond delay="60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7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7"/>
                                        </p:tgtEl>
                                        <p:attrNameLst>
                                          <p:attrName>style.visibility</p:attrName>
                                        </p:attrNameLst>
                                      </p:cBhvr>
                                      <p:to>
                                        <p:strVal val="visible"/>
                                      </p:to>
                                    </p:set>
                                    <p:animEffect transition="in" filter="fade">
                                      <p:cBhvr>
                                        <p:cTn id="42" dur="500"/>
                                        <p:tgtEl>
                                          <p:spTgt spid="87"/>
                                        </p:tgtEl>
                                      </p:cBhvr>
                                    </p:animEffect>
                                  </p:childTnLst>
                                </p:cTn>
                              </p:par>
                              <p:par>
                                <p:cTn id="43" presetID="10" presetClass="exit" presetSubtype="0" fill="hold" grpId="0" nodeType="withEffect">
                                  <p:stCondLst>
                                    <p:cond delay="0"/>
                                  </p:stCondLst>
                                  <p:childTnLst>
                                    <p:animEffect transition="out" filter="fade">
                                      <p:cBhvr>
                                        <p:cTn id="44" dur="500"/>
                                        <p:tgtEl>
                                          <p:spTgt spid="94"/>
                                        </p:tgtEl>
                                      </p:cBhvr>
                                    </p:animEffect>
                                    <p:set>
                                      <p:cBhvr>
                                        <p:cTn id="45" dur="1" fill="hold">
                                          <p:stCondLst>
                                            <p:cond delay="499"/>
                                          </p:stCondLst>
                                        </p:cTn>
                                        <p:tgtEl>
                                          <p:spTgt spid="9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05"/>
                                        </p:tgtEl>
                                        <p:attrNameLst>
                                          <p:attrName>style.visibility</p:attrName>
                                        </p:attrNameLst>
                                      </p:cBhvr>
                                      <p:to>
                                        <p:strVal val="visible"/>
                                      </p:to>
                                    </p:set>
                                    <p:animEffect transition="in" filter="barn(inVertical)">
                                      <p:cBhvr>
                                        <p:cTn id="50" dur="500"/>
                                        <p:tgtEl>
                                          <p:spTgt spid="10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25"/>
                                        </p:tgtEl>
                                        <p:attrNameLst>
                                          <p:attrName>style.visibility</p:attrName>
                                        </p:attrNameLst>
                                      </p:cBhvr>
                                      <p:to>
                                        <p:strVal val="visible"/>
                                      </p:to>
                                    </p:set>
                                    <p:animEffect transition="in" filter="fade">
                                      <p:cBhvr>
                                        <p:cTn id="53" dur="500"/>
                                        <p:tgtEl>
                                          <p:spTgt spid="12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26"/>
                                        </p:tgtEl>
                                        <p:attrNameLst>
                                          <p:attrName>style.visibility</p:attrName>
                                        </p:attrNameLst>
                                      </p:cBhvr>
                                      <p:to>
                                        <p:strVal val="visible"/>
                                      </p:to>
                                    </p:set>
                                    <p:animEffect transition="in" filter="fade">
                                      <p:cBhvr>
                                        <p:cTn id="56" dur="500"/>
                                        <p:tgtEl>
                                          <p:spTgt spid="12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90"/>
                                        </p:tgtEl>
                                        <p:attrNameLst>
                                          <p:attrName>style.visibility</p:attrName>
                                        </p:attrNameLst>
                                      </p:cBhvr>
                                      <p:to>
                                        <p:strVal val="visible"/>
                                      </p:to>
                                    </p:set>
                                    <p:animEffect transition="in" filter="fade">
                                      <p:cBhvr>
                                        <p:cTn id="59" dur="500"/>
                                        <p:tgtEl>
                                          <p:spTgt spid="90"/>
                                        </p:tgtEl>
                                      </p:cBhvr>
                                    </p:animEffect>
                                  </p:childTnLst>
                                </p:cTn>
                              </p:par>
                              <p:par>
                                <p:cTn id="60" presetID="10" presetClass="exit" presetSubtype="0" fill="hold" grpId="1" nodeType="withEffect">
                                  <p:stCondLst>
                                    <p:cond delay="0"/>
                                  </p:stCondLst>
                                  <p:childTnLst>
                                    <p:animEffect transition="out" filter="fade">
                                      <p:cBhvr>
                                        <p:cTn id="61" dur="500"/>
                                        <p:tgtEl>
                                          <p:spTgt spid="125"/>
                                        </p:tgtEl>
                                      </p:cBhvr>
                                    </p:animEffect>
                                    <p:set>
                                      <p:cBhvr>
                                        <p:cTn id="62" dur="1" fill="hold">
                                          <p:stCondLst>
                                            <p:cond delay="499"/>
                                          </p:stCondLst>
                                        </p:cTn>
                                        <p:tgtEl>
                                          <p:spTgt spid="125"/>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500"/>
                                        <p:tgtEl>
                                          <p:spTgt spid="25"/>
                                        </p:tgtEl>
                                      </p:cBhvr>
                                    </p:animEffect>
                                  </p:childTnLst>
                                </p:cTn>
                              </p:par>
                              <p:par>
                                <p:cTn id="66" presetID="10" presetClass="exit" presetSubtype="0" fill="hold" nodeType="withEffect">
                                  <p:stCondLst>
                                    <p:cond delay="0"/>
                                  </p:stCondLst>
                                  <p:childTnLst>
                                    <p:animEffect transition="out" filter="fade">
                                      <p:cBhvr>
                                        <p:cTn id="67" dur="500"/>
                                        <p:tgtEl>
                                          <p:spTgt spid="24"/>
                                        </p:tgtEl>
                                      </p:cBhvr>
                                    </p:animEffect>
                                    <p:set>
                                      <p:cBhvr>
                                        <p:cTn id="68" dur="1" fill="hold">
                                          <p:stCondLst>
                                            <p:cond delay="499"/>
                                          </p:stCondLst>
                                        </p:cTn>
                                        <p:tgtEl>
                                          <p:spTgt spid="2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70"/>
                                        </p:tgtEl>
                                        <p:attrNameLst>
                                          <p:attrName>style.visibility</p:attrName>
                                        </p:attrNameLst>
                                      </p:cBhvr>
                                      <p:to>
                                        <p:strVal val="visible"/>
                                      </p:to>
                                    </p:set>
                                    <p:animEffect transition="in" filter="fade">
                                      <p:cBhvr>
                                        <p:cTn id="73" dur="500"/>
                                        <p:tgtEl>
                                          <p:spTgt spid="70"/>
                                        </p:tgtEl>
                                      </p:cBhvr>
                                    </p:animEffect>
                                  </p:childTnLst>
                                </p:cTn>
                              </p:par>
                              <p:par>
                                <p:cTn id="74" presetID="10" presetClass="exit" presetSubtype="0" fill="hold" grpId="1" nodeType="withEffect">
                                  <p:stCondLst>
                                    <p:cond delay="0"/>
                                  </p:stCondLst>
                                  <p:childTnLst>
                                    <p:animEffect transition="out" filter="fade">
                                      <p:cBhvr>
                                        <p:cTn id="75" dur="500"/>
                                        <p:tgtEl>
                                          <p:spTgt spid="90"/>
                                        </p:tgtEl>
                                      </p:cBhvr>
                                    </p:animEffect>
                                    <p:set>
                                      <p:cBhvr>
                                        <p:cTn id="76" dur="1" fill="hold">
                                          <p:stCondLst>
                                            <p:cond delay="499"/>
                                          </p:stCondLst>
                                        </p:cTn>
                                        <p:tgtEl>
                                          <p:spTgt spid="90"/>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fade">
                                      <p:cBhvr>
                                        <p:cTn id="79" dur="500"/>
                                        <p:tgtEl>
                                          <p:spTgt spid="24"/>
                                        </p:tgtEl>
                                      </p:cBhvr>
                                    </p:animEffect>
                                  </p:childTnLst>
                                </p:cTn>
                              </p:par>
                              <p:par>
                                <p:cTn id="80" presetID="10" presetClass="exit" presetSubtype="0" fill="hold" nodeType="withEffect">
                                  <p:stCondLst>
                                    <p:cond delay="0"/>
                                  </p:stCondLst>
                                  <p:childTnLst>
                                    <p:animEffect transition="out" filter="fade">
                                      <p:cBhvr>
                                        <p:cTn id="81" dur="500"/>
                                        <p:tgtEl>
                                          <p:spTgt spid="25"/>
                                        </p:tgtEl>
                                      </p:cBhvr>
                                    </p:animEffect>
                                    <p:set>
                                      <p:cBhvr>
                                        <p:cTn id="82" dur="1" fill="hold">
                                          <p:stCondLst>
                                            <p:cond delay="499"/>
                                          </p:stCondLst>
                                        </p:cTn>
                                        <p:tgtEl>
                                          <p:spTgt spid="25"/>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05"/>
                                        </p:tgtEl>
                                      </p:cBhvr>
                                    </p:animEffect>
                                    <p:set>
                                      <p:cBhvr>
                                        <p:cTn id="85" dur="1" fill="hold">
                                          <p:stCondLst>
                                            <p:cond delay="499"/>
                                          </p:stCondLst>
                                        </p:cTn>
                                        <p:tgtEl>
                                          <p:spTgt spid="1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128" grpId="0" animBg="1"/>
      <p:bldP spid="126" grpId="0" animBg="1"/>
      <p:bldP spid="111" grpId="0" animBg="1"/>
      <p:bldP spid="125" grpId="0" animBg="1"/>
      <p:bldP spid="125" grpId="1" animBg="1"/>
      <p:bldP spid="68" grpId="0" animBg="1"/>
      <p:bldP spid="92" grpId="0" animBg="1"/>
      <p:bldP spid="70" grpId="0" animBg="1"/>
      <p:bldP spid="90" grpId="0" animBg="1"/>
      <p:bldP spid="90" grpId="1" animBg="1"/>
      <p:bldP spid="87" grpId="0" animBg="1"/>
      <p:bldP spid="9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Sampling techniques</a:t>
            </a:r>
            <a:endParaRPr lang="en-GB" b="1" dirty="0"/>
          </a:p>
        </p:txBody>
      </p:sp>
      <p:sp>
        <p:nvSpPr>
          <p:cNvPr id="12" name="Sun 11"/>
          <p:cNvSpPr/>
          <p:nvPr/>
        </p:nvSpPr>
        <p:spPr>
          <a:xfrm rot="1134788">
            <a:off x="5458204" y="1785817"/>
            <a:ext cx="642942" cy="642943"/>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2" name="Group 15"/>
          <p:cNvGrpSpPr/>
          <p:nvPr/>
        </p:nvGrpSpPr>
        <p:grpSpPr>
          <a:xfrm rot="774754">
            <a:off x="338729" y="2015957"/>
            <a:ext cx="410270" cy="298379"/>
            <a:chOff x="3192789" y="1005143"/>
            <a:chExt cx="785815" cy="571503"/>
          </a:xfrm>
        </p:grpSpPr>
        <p:sp>
          <p:nvSpPr>
            <p:cNvPr id="17" name="Isosceles Triangle 16"/>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8" name="Rectangle 17"/>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cxnSp>
        <p:nvCxnSpPr>
          <p:cNvPr id="10" name="Straight Arrow Connector 9"/>
          <p:cNvCxnSpPr>
            <a:stCxn id="11" idx="2"/>
            <a:endCxn id="19" idx="6"/>
          </p:cNvCxnSpPr>
          <p:nvPr/>
        </p:nvCxnSpPr>
        <p:spPr>
          <a:xfrm flipH="1">
            <a:off x="3228103" y="2885119"/>
            <a:ext cx="1038003" cy="130204"/>
          </a:xfrm>
          <a:prstGeom prst="straightConnector1">
            <a:avLst/>
          </a:prstGeom>
          <a:ln w="12700">
            <a:solidFill>
              <a:schemeClr val="tx1">
                <a:lumMod val="65000"/>
                <a:lumOff val="35000"/>
              </a:schemeClr>
            </a:solidFill>
            <a:headEnd type="triangle"/>
            <a:tailEnd type="none" w="med"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9" idx="2"/>
            <a:endCxn id="20" idx="6"/>
          </p:cNvCxnSpPr>
          <p:nvPr/>
        </p:nvCxnSpPr>
        <p:spPr>
          <a:xfrm flipH="1" flipV="1">
            <a:off x="2072100" y="2885119"/>
            <a:ext cx="1025793" cy="130204"/>
          </a:xfrm>
          <a:prstGeom prst="straightConnector1">
            <a:avLst/>
          </a:prstGeom>
          <a:ln w="12700">
            <a:solidFill>
              <a:schemeClr val="tx1">
                <a:lumMod val="65000"/>
                <a:lumOff val="35000"/>
              </a:schemeClr>
            </a:solidFill>
            <a:prstDash val="solid"/>
            <a:headEnd type="triangle"/>
            <a:tailEnd type="none" w="med"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20" idx="1"/>
            <a:endCxn id="15" idx="5"/>
          </p:cNvCxnSpPr>
          <p:nvPr/>
        </p:nvCxnSpPr>
        <p:spPr>
          <a:xfrm flipH="1" flipV="1">
            <a:off x="853108" y="2457003"/>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741967" y="2345867"/>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1" name="Rectangle 20"/>
          <p:cNvSpPr>
            <a:spLocks noRot="1" noChangeAspect="1" noMove="1" noResize="1" noEditPoints="1" noAdjustHandles="1" noChangeArrowheads="1" noChangeShapeType="1" noTextEdit="1"/>
          </p:cNvSpPr>
          <p:nvPr/>
        </p:nvSpPr>
        <p:spPr>
          <a:xfrm>
            <a:off x="5204600" y="2415686"/>
            <a:ext cx="501676" cy="400111"/>
          </a:xfrm>
          <a:prstGeom prst="rect">
            <a:avLst/>
          </a:prstGeom>
          <a:blipFill rotWithShape="1">
            <a:blip r:embed="rId3" cstate="print">
              <a:lum bright="-60000"/>
            </a:blip>
            <a:stretch>
              <a:fillRect b="-9091"/>
            </a:stretch>
          </a:blipFill>
        </p:spPr>
        <p:txBody>
          <a:bodyPr/>
          <a:lstStyle/>
          <a:p>
            <a:r>
              <a:rPr lang="en-US">
                <a:noFill/>
              </a:rPr>
              <a:t> </a:t>
            </a:r>
          </a:p>
        </p:txBody>
      </p:sp>
      <p:sp>
        <p:nvSpPr>
          <p:cNvPr id="22" name="Rectangle 21"/>
          <p:cNvSpPr>
            <a:spLocks noRot="1" noChangeAspect="1" noMove="1" noResize="1" noEditPoints="1" noAdjustHandles="1" noChangeArrowheads="1" noChangeShapeType="1" noTextEdit="1"/>
          </p:cNvSpPr>
          <p:nvPr/>
        </p:nvSpPr>
        <p:spPr>
          <a:xfrm>
            <a:off x="3980470" y="2847734"/>
            <a:ext cx="495713" cy="400111"/>
          </a:xfrm>
          <a:prstGeom prst="rect">
            <a:avLst/>
          </a:prstGeom>
          <a:blipFill rotWithShape="1">
            <a:blip r:embed="rId4" cstate="print">
              <a:lum bright="-60000"/>
            </a:blip>
            <a:stretch>
              <a:fillRect b="-7576"/>
            </a:stretch>
          </a:blipFill>
        </p:spPr>
        <p:txBody>
          <a:bodyPr/>
          <a:lstStyle/>
          <a:p>
            <a:r>
              <a:rPr lang="en-US">
                <a:noFill/>
              </a:rPr>
              <a:t> </a:t>
            </a:r>
          </a:p>
        </p:txBody>
      </p:sp>
      <p:sp>
        <p:nvSpPr>
          <p:cNvPr id="23" name="Rectangle 22"/>
          <p:cNvSpPr>
            <a:spLocks noRot="1" noChangeAspect="1" noMove="1" noResize="1" noEditPoints="1" noAdjustHandles="1" noChangeArrowheads="1" noChangeShapeType="1" noTextEdit="1"/>
          </p:cNvSpPr>
          <p:nvPr/>
        </p:nvSpPr>
        <p:spPr>
          <a:xfrm>
            <a:off x="2828336" y="2985693"/>
            <a:ext cx="501676" cy="400111"/>
          </a:xfrm>
          <a:prstGeom prst="rect">
            <a:avLst/>
          </a:prstGeom>
          <a:blipFill rotWithShape="1">
            <a:blip r:embed="rId5" cstate="print">
              <a:lum bright="-60000"/>
            </a:blip>
            <a:stretch>
              <a:fillRect b="-10769"/>
            </a:stretch>
          </a:blipFill>
        </p:spPr>
        <p:txBody>
          <a:bodyPr/>
          <a:lstStyle/>
          <a:p>
            <a:r>
              <a:rPr lang="en-US">
                <a:noFill/>
              </a:rPr>
              <a:t> </a:t>
            </a:r>
          </a:p>
        </p:txBody>
      </p:sp>
      <p:sp>
        <p:nvSpPr>
          <p:cNvPr id="24" name="Rectangle 23"/>
          <p:cNvSpPr>
            <a:spLocks noRot="1" noChangeAspect="1" noMove="1" noResize="1" noEditPoints="1" noAdjustHandles="1" noChangeArrowheads="1" noChangeShapeType="1" noTextEdit="1"/>
          </p:cNvSpPr>
          <p:nvPr/>
        </p:nvSpPr>
        <p:spPr>
          <a:xfrm>
            <a:off x="463113" y="2397018"/>
            <a:ext cx="511999" cy="400111"/>
          </a:xfrm>
          <a:prstGeom prst="rect">
            <a:avLst/>
          </a:prstGeom>
          <a:blipFill rotWithShape="1">
            <a:blip r:embed="rId6" cstate="print">
              <a:lum bright="-60000"/>
            </a:blip>
            <a:stretch>
              <a:fillRect b="-7576"/>
            </a:stretch>
          </a:blipFill>
        </p:spPr>
        <p:txBody>
          <a:bodyPr/>
          <a:lstStyle/>
          <a:p>
            <a:r>
              <a:rPr lang="en-US">
                <a:noFill/>
              </a:rPr>
              <a:t> </a:t>
            </a:r>
          </a:p>
        </p:txBody>
      </p:sp>
      <p:cxnSp>
        <p:nvCxnSpPr>
          <p:cNvPr id="28" name="Straight Arrow Connector 27"/>
          <p:cNvCxnSpPr>
            <a:stCxn id="29" idx="3"/>
            <a:endCxn id="11" idx="7"/>
          </p:cNvCxnSpPr>
          <p:nvPr/>
        </p:nvCxnSpPr>
        <p:spPr>
          <a:xfrm flipH="1">
            <a:off x="4377244" y="2457003"/>
            <a:ext cx="1064429" cy="382080"/>
          </a:xfrm>
          <a:prstGeom prst="straightConnector1">
            <a:avLst/>
          </a:prstGeom>
          <a:ln w="12700">
            <a:solidFill>
              <a:schemeClr val="tx1">
                <a:lumMod val="65000"/>
                <a:lumOff val="35000"/>
              </a:schemeClr>
            </a:solidFill>
            <a:headEnd type="triangle"/>
            <a:tailEnd type="none" w="med" len="lg"/>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5422599" y="2345867"/>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 name="Oval 10"/>
          <p:cNvSpPr/>
          <p:nvPr/>
        </p:nvSpPr>
        <p:spPr>
          <a:xfrm>
            <a:off x="4266100" y="282001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9" name="Oval 18"/>
          <p:cNvSpPr/>
          <p:nvPr/>
        </p:nvSpPr>
        <p:spPr>
          <a:xfrm>
            <a:off x="3097891" y="2950219"/>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0" name="Oval 19"/>
          <p:cNvSpPr/>
          <p:nvPr/>
        </p:nvSpPr>
        <p:spPr>
          <a:xfrm>
            <a:off x="1941892" y="282001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6" name="Rectangle 55"/>
          <p:cNvSpPr>
            <a:spLocks noRot="1" noChangeAspect="1" noMove="1" noResize="1" noEditPoints="1" noAdjustHandles="1" noChangeArrowheads="1" noChangeShapeType="1" noTextEdit="1"/>
          </p:cNvSpPr>
          <p:nvPr/>
        </p:nvSpPr>
        <p:spPr>
          <a:xfrm>
            <a:off x="1642684" y="2846598"/>
            <a:ext cx="511999" cy="400111"/>
          </a:xfrm>
          <a:prstGeom prst="rect">
            <a:avLst/>
          </a:prstGeom>
          <a:blipFill rotWithShape="1">
            <a:blip r:embed="rId7" cstate="print">
              <a:lum bright="-60000"/>
            </a:blip>
            <a:stretch>
              <a:fillRect b="-9091"/>
            </a:stretch>
          </a:blipFill>
        </p:spPr>
        <p:txBody>
          <a:bodyPr/>
          <a:lstStyle/>
          <a:p>
            <a:r>
              <a:rPr lang="en-US">
                <a:noFill/>
              </a:rPr>
              <a:t> </a:t>
            </a:r>
          </a:p>
        </p:txBody>
      </p:sp>
      <p:cxnSp>
        <p:nvCxnSpPr>
          <p:cNvPr id="73" name="Straight Arrow Connector 72"/>
          <p:cNvCxnSpPr>
            <a:stCxn id="83" idx="2"/>
            <a:endCxn id="84" idx="6"/>
          </p:cNvCxnSpPr>
          <p:nvPr/>
        </p:nvCxnSpPr>
        <p:spPr>
          <a:xfrm flipH="1">
            <a:off x="3228103" y="3989739"/>
            <a:ext cx="1038003" cy="130204"/>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84" idx="2"/>
            <a:endCxn id="85" idx="6"/>
          </p:cNvCxnSpPr>
          <p:nvPr/>
        </p:nvCxnSpPr>
        <p:spPr>
          <a:xfrm flipH="1" flipV="1">
            <a:off x="2072100" y="3989739"/>
            <a:ext cx="1025793" cy="130204"/>
          </a:xfrm>
          <a:prstGeom prst="straightConnector1">
            <a:avLst/>
          </a:prstGeom>
          <a:ln w="12700">
            <a:solidFill>
              <a:schemeClr val="tx1">
                <a:lumMod val="65000"/>
                <a:lumOff val="35000"/>
              </a:schemeClr>
            </a:solidFill>
            <a:prstDash val="solid"/>
            <a:headEnd type="triangle"/>
            <a:tailEnd type="none" w="med" len="lg"/>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85" idx="1"/>
            <a:endCxn id="76" idx="5"/>
          </p:cNvCxnSpPr>
          <p:nvPr/>
        </p:nvCxnSpPr>
        <p:spPr>
          <a:xfrm flipH="1" flipV="1">
            <a:off x="853108" y="3561623"/>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76" name="Oval 75"/>
          <p:cNvSpPr/>
          <p:nvPr/>
        </p:nvSpPr>
        <p:spPr>
          <a:xfrm>
            <a:off x="741967" y="3450487"/>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7" name="Rectangle 76"/>
          <p:cNvSpPr>
            <a:spLocks noRot="1" noChangeAspect="1" noMove="1" noResize="1" noEditPoints="1" noAdjustHandles="1" noChangeArrowheads="1" noChangeShapeType="1" noTextEdit="1"/>
          </p:cNvSpPr>
          <p:nvPr/>
        </p:nvSpPr>
        <p:spPr>
          <a:xfrm>
            <a:off x="5204600" y="3520304"/>
            <a:ext cx="501676" cy="400111"/>
          </a:xfrm>
          <a:prstGeom prst="rect">
            <a:avLst/>
          </a:prstGeom>
          <a:blipFill rotWithShape="1">
            <a:blip r:embed="rId8" cstate="print">
              <a:lum bright="-60000"/>
            </a:blip>
            <a:stretch>
              <a:fillRect b="-10606"/>
            </a:stretch>
          </a:blipFill>
        </p:spPr>
        <p:txBody>
          <a:bodyPr/>
          <a:lstStyle/>
          <a:p>
            <a:r>
              <a:rPr lang="en-US">
                <a:noFill/>
              </a:rPr>
              <a:t> </a:t>
            </a:r>
          </a:p>
        </p:txBody>
      </p:sp>
      <p:sp>
        <p:nvSpPr>
          <p:cNvPr id="78" name="Rectangle 77"/>
          <p:cNvSpPr>
            <a:spLocks noRot="1" noChangeAspect="1" noMove="1" noResize="1" noEditPoints="1" noAdjustHandles="1" noChangeArrowheads="1" noChangeShapeType="1" noTextEdit="1"/>
          </p:cNvSpPr>
          <p:nvPr/>
        </p:nvSpPr>
        <p:spPr>
          <a:xfrm>
            <a:off x="3980470" y="3952352"/>
            <a:ext cx="495713" cy="400111"/>
          </a:xfrm>
          <a:prstGeom prst="rect">
            <a:avLst/>
          </a:prstGeom>
          <a:blipFill rotWithShape="1">
            <a:blip r:embed="rId9" cstate="print">
              <a:lum bright="-60000"/>
            </a:blip>
            <a:stretch>
              <a:fillRect b="-7576"/>
            </a:stretch>
          </a:blipFill>
        </p:spPr>
        <p:txBody>
          <a:bodyPr/>
          <a:lstStyle/>
          <a:p>
            <a:r>
              <a:rPr lang="en-US">
                <a:noFill/>
              </a:rPr>
              <a:t> </a:t>
            </a:r>
          </a:p>
        </p:txBody>
      </p:sp>
      <p:sp>
        <p:nvSpPr>
          <p:cNvPr id="79" name="Rectangle 78"/>
          <p:cNvSpPr>
            <a:spLocks noRot="1" noChangeAspect="1" noMove="1" noResize="1" noEditPoints="1" noAdjustHandles="1" noChangeArrowheads="1" noChangeShapeType="1" noTextEdit="1"/>
          </p:cNvSpPr>
          <p:nvPr/>
        </p:nvSpPr>
        <p:spPr>
          <a:xfrm>
            <a:off x="2828336" y="4090313"/>
            <a:ext cx="501676" cy="400111"/>
          </a:xfrm>
          <a:prstGeom prst="rect">
            <a:avLst/>
          </a:prstGeom>
          <a:blipFill rotWithShape="1">
            <a:blip r:embed="rId10" cstate="print">
              <a:lum bright="-60000"/>
            </a:blip>
            <a:stretch>
              <a:fillRect b="-9091"/>
            </a:stretch>
          </a:blipFill>
        </p:spPr>
        <p:txBody>
          <a:bodyPr/>
          <a:lstStyle/>
          <a:p>
            <a:r>
              <a:rPr lang="en-US">
                <a:noFill/>
              </a:rPr>
              <a:t> </a:t>
            </a:r>
          </a:p>
        </p:txBody>
      </p:sp>
      <p:sp>
        <p:nvSpPr>
          <p:cNvPr id="80" name="Rectangle 79"/>
          <p:cNvSpPr>
            <a:spLocks noRot="1" noChangeAspect="1" noMove="1" noResize="1" noEditPoints="1" noAdjustHandles="1" noChangeArrowheads="1" noChangeShapeType="1" noTextEdit="1"/>
          </p:cNvSpPr>
          <p:nvPr/>
        </p:nvSpPr>
        <p:spPr>
          <a:xfrm>
            <a:off x="463113" y="3501637"/>
            <a:ext cx="511999" cy="400111"/>
          </a:xfrm>
          <a:prstGeom prst="rect">
            <a:avLst/>
          </a:prstGeom>
          <a:blipFill rotWithShape="1">
            <a:blip r:embed="rId11" cstate="print">
              <a:lum bright="-60000"/>
            </a:blip>
            <a:stretch>
              <a:fillRect b="-7576"/>
            </a:stretch>
          </a:blipFill>
        </p:spPr>
        <p:txBody>
          <a:bodyPr/>
          <a:lstStyle/>
          <a:p>
            <a:r>
              <a:rPr lang="en-US">
                <a:noFill/>
              </a:rPr>
              <a:t> </a:t>
            </a:r>
          </a:p>
        </p:txBody>
      </p:sp>
      <p:cxnSp>
        <p:nvCxnSpPr>
          <p:cNvPr id="81" name="Straight Arrow Connector 80"/>
          <p:cNvCxnSpPr>
            <a:stCxn id="82" idx="3"/>
            <a:endCxn id="83" idx="7"/>
          </p:cNvCxnSpPr>
          <p:nvPr/>
        </p:nvCxnSpPr>
        <p:spPr>
          <a:xfrm flipH="1">
            <a:off x="4377244" y="3561623"/>
            <a:ext cx="1064429" cy="382080"/>
          </a:xfrm>
          <a:prstGeom prst="straightConnector1">
            <a:avLst/>
          </a:prstGeom>
          <a:ln w="12700">
            <a:solidFill>
              <a:schemeClr val="tx1">
                <a:lumMod val="65000"/>
                <a:lumOff val="35000"/>
              </a:schemeClr>
            </a:solidFill>
            <a:headEnd type="none"/>
            <a:tailEnd type="triangle" w="med" len="lg"/>
          </a:ln>
        </p:spPr>
        <p:style>
          <a:lnRef idx="1">
            <a:schemeClr val="accent1"/>
          </a:lnRef>
          <a:fillRef idx="0">
            <a:schemeClr val="accent1"/>
          </a:fillRef>
          <a:effectRef idx="0">
            <a:schemeClr val="accent1"/>
          </a:effectRef>
          <a:fontRef idx="minor">
            <a:schemeClr val="tx1"/>
          </a:fontRef>
        </p:style>
      </p:cxnSp>
      <p:sp>
        <p:nvSpPr>
          <p:cNvPr id="82" name="Oval 81"/>
          <p:cNvSpPr/>
          <p:nvPr/>
        </p:nvSpPr>
        <p:spPr>
          <a:xfrm>
            <a:off x="5422599" y="3450487"/>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3" name="Oval 82"/>
          <p:cNvSpPr/>
          <p:nvPr/>
        </p:nvSpPr>
        <p:spPr>
          <a:xfrm>
            <a:off x="4266100" y="3924635"/>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4" name="Oval 83"/>
          <p:cNvSpPr/>
          <p:nvPr/>
        </p:nvSpPr>
        <p:spPr>
          <a:xfrm>
            <a:off x="3097891" y="4054839"/>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5" name="Oval 84"/>
          <p:cNvSpPr/>
          <p:nvPr/>
        </p:nvSpPr>
        <p:spPr>
          <a:xfrm>
            <a:off x="1941892" y="392463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6" name="Rectangle 85"/>
          <p:cNvSpPr>
            <a:spLocks noRot="1" noChangeAspect="1" noMove="1" noResize="1" noEditPoints="1" noAdjustHandles="1" noChangeArrowheads="1" noChangeShapeType="1" noTextEdit="1"/>
          </p:cNvSpPr>
          <p:nvPr/>
        </p:nvSpPr>
        <p:spPr>
          <a:xfrm>
            <a:off x="1642684" y="3951217"/>
            <a:ext cx="511999" cy="400111"/>
          </a:xfrm>
          <a:prstGeom prst="rect">
            <a:avLst/>
          </a:prstGeom>
          <a:blipFill rotWithShape="1">
            <a:blip r:embed="rId12" cstate="print">
              <a:lum bright="-60000"/>
            </a:blip>
            <a:stretch>
              <a:fillRect b="-9091"/>
            </a:stretch>
          </a:blipFill>
        </p:spPr>
        <p:txBody>
          <a:bodyPr/>
          <a:lstStyle/>
          <a:p>
            <a:r>
              <a:rPr lang="en-US">
                <a:noFill/>
              </a:rPr>
              <a:t> </a:t>
            </a:r>
          </a:p>
        </p:txBody>
      </p:sp>
      <p:sp>
        <p:nvSpPr>
          <p:cNvPr id="107" name="Oval 106"/>
          <p:cNvSpPr/>
          <p:nvPr/>
        </p:nvSpPr>
        <p:spPr>
          <a:xfrm>
            <a:off x="1604200" y="5032801"/>
            <a:ext cx="805590" cy="218131"/>
          </a:xfrm>
          <a:prstGeom prst="ellipse">
            <a:avLst/>
          </a:prstGeom>
          <a:solidFill>
            <a:srgbClr val="FFC000">
              <a:alpha val="20000"/>
            </a:srgbClr>
          </a:solidFill>
          <a:ln w="25400" cap="rnd">
            <a:solidFill>
              <a:srgbClr val="FFC000"/>
            </a:solidFill>
            <a:prstDash val="sysDash"/>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88" name="Straight Arrow Connector 87"/>
          <p:cNvCxnSpPr>
            <a:stCxn id="98" idx="2"/>
            <a:endCxn id="99" idx="6"/>
          </p:cNvCxnSpPr>
          <p:nvPr/>
        </p:nvCxnSpPr>
        <p:spPr>
          <a:xfrm flipH="1">
            <a:off x="3228103" y="5141867"/>
            <a:ext cx="1038003" cy="130204"/>
          </a:xfrm>
          <a:prstGeom prst="straightConnector1">
            <a:avLst/>
          </a:prstGeom>
          <a:ln w="12700">
            <a:solidFill>
              <a:schemeClr val="tx1">
                <a:lumMod val="65000"/>
                <a:lumOff val="35000"/>
              </a:schemeClr>
            </a:solidFill>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99" idx="2"/>
            <a:endCxn id="105" idx="6"/>
          </p:cNvCxnSpPr>
          <p:nvPr/>
        </p:nvCxnSpPr>
        <p:spPr>
          <a:xfrm flipH="1" flipV="1">
            <a:off x="2300497" y="5141867"/>
            <a:ext cx="797394" cy="130204"/>
          </a:xfrm>
          <a:prstGeom prst="straightConnector1">
            <a:avLst/>
          </a:prstGeom>
          <a:ln w="12700">
            <a:solidFill>
              <a:schemeClr val="tx1">
                <a:lumMod val="65000"/>
                <a:lumOff val="35000"/>
              </a:schemeClr>
            </a:solidFill>
            <a:prstDash val="solid"/>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100" idx="1"/>
            <a:endCxn id="91" idx="5"/>
          </p:cNvCxnSpPr>
          <p:nvPr/>
        </p:nvCxnSpPr>
        <p:spPr>
          <a:xfrm flipH="1" flipV="1">
            <a:off x="853108" y="4713749"/>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91" name="Oval 90"/>
          <p:cNvSpPr/>
          <p:nvPr/>
        </p:nvSpPr>
        <p:spPr>
          <a:xfrm>
            <a:off x="741967" y="460261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2" name="Rectangle 91"/>
          <p:cNvSpPr>
            <a:spLocks noRot="1" noChangeAspect="1" noMove="1" noResize="1" noEditPoints="1" noAdjustHandles="1" noChangeArrowheads="1" noChangeShapeType="1" noTextEdit="1"/>
          </p:cNvSpPr>
          <p:nvPr/>
        </p:nvSpPr>
        <p:spPr>
          <a:xfrm>
            <a:off x="5204600" y="4672433"/>
            <a:ext cx="501676" cy="400111"/>
          </a:xfrm>
          <a:prstGeom prst="rect">
            <a:avLst/>
          </a:prstGeom>
          <a:blipFill rotWithShape="1">
            <a:blip r:embed="rId13" cstate="print">
              <a:lum bright="-60000"/>
            </a:blip>
            <a:stretch>
              <a:fillRect b="-10606"/>
            </a:stretch>
          </a:blipFill>
        </p:spPr>
        <p:txBody>
          <a:bodyPr/>
          <a:lstStyle/>
          <a:p>
            <a:r>
              <a:rPr lang="en-US">
                <a:noFill/>
              </a:rPr>
              <a:t> </a:t>
            </a:r>
          </a:p>
        </p:txBody>
      </p:sp>
      <p:sp>
        <p:nvSpPr>
          <p:cNvPr id="93" name="Rectangle 92"/>
          <p:cNvSpPr>
            <a:spLocks noRot="1" noChangeAspect="1" noMove="1" noResize="1" noEditPoints="1" noAdjustHandles="1" noChangeArrowheads="1" noChangeShapeType="1" noTextEdit="1"/>
          </p:cNvSpPr>
          <p:nvPr/>
        </p:nvSpPr>
        <p:spPr>
          <a:xfrm>
            <a:off x="3980470" y="5104481"/>
            <a:ext cx="495713" cy="400111"/>
          </a:xfrm>
          <a:prstGeom prst="rect">
            <a:avLst/>
          </a:prstGeom>
          <a:blipFill rotWithShape="1">
            <a:blip r:embed="rId14" cstate="print">
              <a:lum bright="-60000"/>
            </a:blip>
            <a:stretch>
              <a:fillRect b="-7576"/>
            </a:stretch>
          </a:blipFill>
        </p:spPr>
        <p:txBody>
          <a:bodyPr/>
          <a:lstStyle/>
          <a:p>
            <a:r>
              <a:rPr lang="en-US">
                <a:noFill/>
              </a:rPr>
              <a:t> </a:t>
            </a:r>
          </a:p>
        </p:txBody>
      </p:sp>
      <p:sp>
        <p:nvSpPr>
          <p:cNvPr id="94" name="Rectangle 93"/>
          <p:cNvSpPr>
            <a:spLocks noRot="1" noChangeAspect="1" noMove="1" noResize="1" noEditPoints="1" noAdjustHandles="1" noChangeArrowheads="1" noChangeShapeType="1" noTextEdit="1"/>
          </p:cNvSpPr>
          <p:nvPr/>
        </p:nvSpPr>
        <p:spPr>
          <a:xfrm>
            <a:off x="2828336" y="5242441"/>
            <a:ext cx="501676" cy="400111"/>
          </a:xfrm>
          <a:prstGeom prst="rect">
            <a:avLst/>
          </a:prstGeom>
          <a:blipFill rotWithShape="1">
            <a:blip r:embed="rId15" cstate="print">
              <a:lum bright="-60000"/>
            </a:blip>
            <a:stretch>
              <a:fillRect b="-9091"/>
            </a:stretch>
          </a:blipFill>
        </p:spPr>
        <p:txBody>
          <a:bodyPr/>
          <a:lstStyle/>
          <a:p>
            <a:r>
              <a:rPr lang="en-US">
                <a:noFill/>
              </a:rPr>
              <a:t> </a:t>
            </a:r>
          </a:p>
        </p:txBody>
      </p:sp>
      <p:sp>
        <p:nvSpPr>
          <p:cNvPr id="95" name="Rectangle 94"/>
          <p:cNvSpPr>
            <a:spLocks noRot="1" noChangeAspect="1" noMove="1" noResize="1" noEditPoints="1" noAdjustHandles="1" noChangeArrowheads="1" noChangeShapeType="1" noTextEdit="1"/>
          </p:cNvSpPr>
          <p:nvPr/>
        </p:nvSpPr>
        <p:spPr>
          <a:xfrm>
            <a:off x="463113" y="4653765"/>
            <a:ext cx="511999" cy="400111"/>
          </a:xfrm>
          <a:prstGeom prst="rect">
            <a:avLst/>
          </a:prstGeom>
          <a:blipFill rotWithShape="1">
            <a:blip r:embed="rId16" cstate="print">
              <a:lum bright="-60000"/>
            </a:blip>
            <a:stretch>
              <a:fillRect b="-7576"/>
            </a:stretch>
          </a:blipFill>
        </p:spPr>
        <p:txBody>
          <a:bodyPr/>
          <a:lstStyle/>
          <a:p>
            <a:r>
              <a:rPr lang="en-US">
                <a:noFill/>
              </a:rPr>
              <a:t> </a:t>
            </a:r>
          </a:p>
        </p:txBody>
      </p:sp>
      <p:cxnSp>
        <p:nvCxnSpPr>
          <p:cNvPr id="96" name="Straight Arrow Connector 95"/>
          <p:cNvCxnSpPr>
            <a:stCxn id="97" idx="3"/>
            <a:endCxn id="98" idx="7"/>
          </p:cNvCxnSpPr>
          <p:nvPr/>
        </p:nvCxnSpPr>
        <p:spPr>
          <a:xfrm flipH="1">
            <a:off x="4377244" y="4713749"/>
            <a:ext cx="1064429" cy="382080"/>
          </a:xfrm>
          <a:prstGeom prst="straightConnector1">
            <a:avLst/>
          </a:prstGeom>
          <a:ln w="12700">
            <a:solidFill>
              <a:schemeClr val="tx1">
                <a:lumMod val="65000"/>
                <a:lumOff val="35000"/>
              </a:schemeClr>
            </a:solidFill>
            <a:headEnd type="none"/>
            <a:tailEnd type="triangle" w="med" len="lg"/>
          </a:ln>
        </p:spPr>
        <p:style>
          <a:lnRef idx="1">
            <a:schemeClr val="accent1"/>
          </a:lnRef>
          <a:fillRef idx="0">
            <a:schemeClr val="accent1"/>
          </a:fillRef>
          <a:effectRef idx="0">
            <a:schemeClr val="accent1"/>
          </a:effectRef>
          <a:fontRef idx="minor">
            <a:schemeClr val="tx1"/>
          </a:fontRef>
        </p:style>
      </p:cxnSp>
      <p:sp>
        <p:nvSpPr>
          <p:cNvPr id="97" name="Oval 96"/>
          <p:cNvSpPr/>
          <p:nvPr/>
        </p:nvSpPr>
        <p:spPr>
          <a:xfrm>
            <a:off x="5422599" y="4602615"/>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8" name="Oval 97"/>
          <p:cNvSpPr/>
          <p:nvPr/>
        </p:nvSpPr>
        <p:spPr>
          <a:xfrm>
            <a:off x="4266100" y="5076763"/>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9" name="Oval 98"/>
          <p:cNvSpPr/>
          <p:nvPr/>
        </p:nvSpPr>
        <p:spPr>
          <a:xfrm>
            <a:off x="3097891" y="5206967"/>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0" name="Oval 99"/>
          <p:cNvSpPr/>
          <p:nvPr/>
        </p:nvSpPr>
        <p:spPr>
          <a:xfrm>
            <a:off x="1941892" y="507676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1" name="Rectangle 100"/>
          <p:cNvSpPr>
            <a:spLocks noRot="1" noChangeAspect="1" noMove="1" noResize="1" noEditPoints="1" noAdjustHandles="1" noChangeArrowheads="1" noChangeShapeType="1" noTextEdit="1"/>
          </p:cNvSpPr>
          <p:nvPr/>
        </p:nvSpPr>
        <p:spPr>
          <a:xfrm>
            <a:off x="1642684" y="5131923"/>
            <a:ext cx="511999" cy="400111"/>
          </a:xfrm>
          <a:prstGeom prst="rect">
            <a:avLst/>
          </a:prstGeom>
          <a:blipFill rotWithShape="1">
            <a:blip r:embed="rId17" cstate="print">
              <a:lum bright="-60000"/>
            </a:blip>
            <a:stretch>
              <a:fillRect b="-10769"/>
            </a:stretch>
          </a:blipFill>
        </p:spPr>
        <p:txBody>
          <a:bodyPr/>
          <a:lstStyle/>
          <a:p>
            <a:r>
              <a:rPr lang="en-US">
                <a:noFill/>
              </a:rPr>
              <a:t> </a:t>
            </a:r>
          </a:p>
        </p:txBody>
      </p:sp>
      <p:sp>
        <p:nvSpPr>
          <p:cNvPr id="105" name="Oval 104"/>
          <p:cNvSpPr/>
          <p:nvPr/>
        </p:nvSpPr>
        <p:spPr>
          <a:xfrm>
            <a:off x="2170291" y="5076763"/>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8" name="Rectangle 107"/>
          <p:cNvSpPr>
            <a:spLocks noRot="1" noChangeAspect="1" noMove="1" noResize="1" noEditPoints="1" noAdjustHandles="1" noChangeArrowheads="1" noChangeShapeType="1" noTextEdit="1"/>
          </p:cNvSpPr>
          <p:nvPr/>
        </p:nvSpPr>
        <p:spPr>
          <a:xfrm>
            <a:off x="2138371" y="5131923"/>
            <a:ext cx="501676" cy="400111"/>
          </a:xfrm>
          <a:prstGeom prst="rect">
            <a:avLst/>
          </a:prstGeom>
          <a:blipFill rotWithShape="1">
            <a:blip r:embed="rId18" cstate="print">
              <a:lum bright="-60000"/>
            </a:blip>
            <a:stretch>
              <a:fillRect b="-10769"/>
            </a:stretch>
          </a:blipFill>
        </p:spPr>
        <p:txBody>
          <a:bodyPr/>
          <a:lstStyle/>
          <a:p>
            <a:r>
              <a:rPr lang="en-US">
                <a:noFill/>
              </a:rPr>
              <a:t> </a:t>
            </a:r>
          </a:p>
        </p:txBody>
      </p:sp>
      <p:sp>
        <p:nvSpPr>
          <p:cNvPr id="111" name="TextBox 110"/>
          <p:cNvSpPr txBox="1"/>
          <p:nvPr/>
        </p:nvSpPr>
        <p:spPr>
          <a:xfrm>
            <a:off x="6204247" y="2615198"/>
            <a:ext cx="1505540" cy="338554"/>
          </a:xfrm>
          <a:prstGeom prst="rect">
            <a:avLst/>
          </a:prstGeom>
          <a:noFill/>
        </p:spPr>
        <p:txBody>
          <a:bodyPr wrap="none" rtlCol="0">
            <a:spAutoFit/>
          </a:bodyPr>
          <a:lstStyle/>
          <a:p>
            <a:r>
              <a:rPr lang="en-US" sz="1600" dirty="0" smtClean="0">
                <a:solidFill>
                  <a:schemeClr val="tx2"/>
                </a:solidFill>
                <a:latin typeface="+mn-lt"/>
              </a:rPr>
              <a:t>Unidirectional</a:t>
            </a:r>
            <a:endParaRPr lang="en-US" sz="1600" dirty="0">
              <a:solidFill>
                <a:schemeClr val="tx2"/>
              </a:solidFill>
              <a:latin typeface="+mn-lt"/>
            </a:endParaRPr>
          </a:p>
        </p:txBody>
      </p:sp>
      <p:sp>
        <p:nvSpPr>
          <p:cNvPr id="119" name="TextBox 118"/>
          <p:cNvSpPr txBox="1"/>
          <p:nvPr/>
        </p:nvSpPr>
        <p:spPr>
          <a:xfrm>
            <a:off x="7987492" y="2615198"/>
            <a:ext cx="793807" cy="338554"/>
          </a:xfrm>
          <a:prstGeom prst="rect">
            <a:avLst/>
          </a:prstGeom>
          <a:noFill/>
        </p:spPr>
        <p:txBody>
          <a:bodyPr wrap="none" rtlCol="0">
            <a:spAutoFit/>
          </a:bodyPr>
          <a:lstStyle/>
          <a:p>
            <a:r>
              <a:rPr lang="en-US" sz="1600" dirty="0" smtClean="0">
                <a:solidFill>
                  <a:schemeClr val="tx2"/>
                </a:solidFill>
                <a:latin typeface="+mn-lt"/>
              </a:rPr>
              <a:t>2 ways</a:t>
            </a:r>
            <a:endParaRPr lang="en-US" sz="1600" dirty="0">
              <a:solidFill>
                <a:schemeClr val="tx2"/>
              </a:solidFill>
              <a:latin typeface="+mn-lt"/>
            </a:endParaRPr>
          </a:p>
        </p:txBody>
      </p:sp>
      <p:sp>
        <p:nvSpPr>
          <p:cNvPr id="117" name="TextBox 116"/>
          <p:cNvSpPr txBox="1"/>
          <p:nvPr/>
        </p:nvSpPr>
        <p:spPr>
          <a:xfrm>
            <a:off x="6204247" y="3666510"/>
            <a:ext cx="1830950" cy="338554"/>
          </a:xfrm>
          <a:prstGeom prst="rect">
            <a:avLst/>
          </a:prstGeom>
          <a:noFill/>
        </p:spPr>
        <p:txBody>
          <a:bodyPr wrap="none" rtlCol="0">
            <a:spAutoFit/>
          </a:bodyPr>
          <a:lstStyle/>
          <a:p>
            <a:r>
              <a:rPr lang="en-US" sz="1600" dirty="0" smtClean="0">
                <a:solidFill>
                  <a:schemeClr val="tx2"/>
                </a:solidFill>
                <a:latin typeface="+mn-lt"/>
              </a:rPr>
              <a:t>Vertex connection</a:t>
            </a:r>
            <a:endParaRPr lang="en-US" sz="1600" dirty="0">
              <a:solidFill>
                <a:schemeClr val="tx2"/>
              </a:solidFill>
              <a:latin typeface="+mn-lt"/>
            </a:endParaRPr>
          </a:p>
        </p:txBody>
      </p:sp>
      <p:sp>
        <p:nvSpPr>
          <p:cNvPr id="120" name="TextBox 119"/>
          <p:cNvSpPr txBox="1"/>
          <p:nvPr/>
        </p:nvSpPr>
        <p:spPr>
          <a:xfrm>
            <a:off x="7987492" y="3666510"/>
            <a:ext cx="793807" cy="338554"/>
          </a:xfrm>
          <a:prstGeom prst="rect">
            <a:avLst/>
          </a:prstGeom>
          <a:noFill/>
        </p:spPr>
        <p:txBody>
          <a:bodyPr wrap="none" rtlCol="0">
            <a:spAutoFit/>
          </a:bodyPr>
          <a:lstStyle/>
          <a:p>
            <a:r>
              <a:rPr lang="en-US" sz="1600" dirty="0" smtClean="0">
                <a:solidFill>
                  <a:schemeClr val="tx2"/>
                </a:solidFill>
                <a:latin typeface="+mn-lt"/>
              </a:rPr>
              <a:t>4 ways</a:t>
            </a:r>
            <a:endParaRPr lang="en-US" sz="1600" dirty="0">
              <a:solidFill>
                <a:schemeClr val="tx2"/>
              </a:solidFill>
              <a:latin typeface="+mn-lt"/>
            </a:endParaRPr>
          </a:p>
        </p:txBody>
      </p:sp>
      <p:sp>
        <p:nvSpPr>
          <p:cNvPr id="118" name="TextBox 117"/>
          <p:cNvSpPr txBox="1"/>
          <p:nvPr/>
        </p:nvSpPr>
        <p:spPr>
          <a:xfrm>
            <a:off x="6204247" y="4746630"/>
            <a:ext cx="1821332" cy="338554"/>
          </a:xfrm>
          <a:prstGeom prst="rect">
            <a:avLst/>
          </a:prstGeom>
          <a:noFill/>
        </p:spPr>
        <p:txBody>
          <a:bodyPr wrap="none" rtlCol="0">
            <a:spAutoFit/>
          </a:bodyPr>
          <a:lstStyle/>
          <a:p>
            <a:r>
              <a:rPr lang="en-US" sz="1600" b="1" dirty="0" smtClean="0">
                <a:solidFill>
                  <a:schemeClr val="tx2"/>
                </a:solidFill>
                <a:effectLst>
                  <a:outerShdw blurRad="38100" dist="38100" dir="2700000" algn="tl">
                    <a:srgbClr val="000000">
                      <a:alpha val="43137"/>
                    </a:srgbClr>
                  </a:outerShdw>
                </a:effectLst>
                <a:latin typeface="+mn-lt"/>
              </a:rPr>
              <a:t>Vertex merging</a:t>
            </a:r>
            <a:endParaRPr lang="en-US" sz="1600" b="1" dirty="0">
              <a:solidFill>
                <a:schemeClr val="tx2"/>
              </a:solidFill>
              <a:effectLst>
                <a:outerShdw blurRad="38100" dist="38100" dir="2700000" algn="tl">
                  <a:srgbClr val="000000">
                    <a:alpha val="43137"/>
                  </a:srgbClr>
                </a:outerShdw>
              </a:effectLst>
              <a:latin typeface="+mn-lt"/>
            </a:endParaRPr>
          </a:p>
        </p:txBody>
      </p:sp>
      <p:sp>
        <p:nvSpPr>
          <p:cNvPr id="121" name="TextBox 120"/>
          <p:cNvSpPr txBox="1"/>
          <p:nvPr/>
        </p:nvSpPr>
        <p:spPr>
          <a:xfrm>
            <a:off x="7987492" y="4746630"/>
            <a:ext cx="881973" cy="338554"/>
          </a:xfrm>
          <a:prstGeom prst="rect">
            <a:avLst/>
          </a:prstGeom>
          <a:noFill/>
        </p:spPr>
        <p:txBody>
          <a:bodyPr wrap="none" rtlCol="0">
            <a:spAutoFit/>
          </a:bodyPr>
          <a:lstStyle/>
          <a:p>
            <a:r>
              <a:rPr lang="en-US" sz="1600" b="1" dirty="0" smtClean="0">
                <a:solidFill>
                  <a:schemeClr val="tx2"/>
                </a:solidFill>
                <a:effectLst>
                  <a:outerShdw blurRad="38100" dist="38100" dir="2700000" algn="tl">
                    <a:srgbClr val="000000">
                      <a:alpha val="43137"/>
                    </a:srgbClr>
                  </a:outerShdw>
                </a:effectLst>
                <a:latin typeface="+mn-lt"/>
              </a:rPr>
              <a:t>5 ways</a:t>
            </a:r>
            <a:endParaRPr lang="en-US" sz="1600" b="1" dirty="0">
              <a:solidFill>
                <a:schemeClr val="tx2"/>
              </a:solidFill>
              <a:effectLst>
                <a:outerShdw blurRad="38100" dist="38100" dir="2700000" algn="tl">
                  <a:srgbClr val="000000">
                    <a:alpha val="43137"/>
                  </a:srgbClr>
                </a:outerShdw>
              </a:effectLst>
              <a:latin typeface="+mn-lt"/>
            </a:endParaRPr>
          </a:p>
        </p:txBody>
      </p:sp>
      <p:sp>
        <p:nvSpPr>
          <p:cNvPr id="124" name="TextBox 123"/>
          <p:cNvSpPr txBox="1"/>
          <p:nvPr/>
        </p:nvSpPr>
        <p:spPr>
          <a:xfrm>
            <a:off x="6204252" y="5898758"/>
            <a:ext cx="729687" cy="338554"/>
          </a:xfrm>
          <a:prstGeom prst="rect">
            <a:avLst/>
          </a:prstGeom>
          <a:noFill/>
        </p:spPr>
        <p:txBody>
          <a:bodyPr wrap="none" rtlCol="0">
            <a:spAutoFit/>
          </a:bodyPr>
          <a:lstStyle/>
          <a:p>
            <a:r>
              <a:rPr lang="en-US" sz="1600" b="1" dirty="0" smtClean="0">
                <a:effectLst>
                  <a:outerShdw blurRad="38100" dist="38100" dir="2700000" algn="tl">
                    <a:srgbClr val="000000">
                      <a:alpha val="43137"/>
                    </a:srgbClr>
                  </a:outerShdw>
                </a:effectLst>
                <a:latin typeface="+mn-lt"/>
              </a:rPr>
              <a:t>Total</a:t>
            </a:r>
            <a:endParaRPr lang="en-US" sz="1600" b="1" dirty="0">
              <a:effectLst>
                <a:outerShdw blurRad="38100" dist="38100" dir="2700000" algn="tl">
                  <a:srgbClr val="000000">
                    <a:alpha val="43137"/>
                  </a:srgbClr>
                </a:outerShdw>
              </a:effectLst>
              <a:latin typeface="+mn-lt"/>
            </a:endParaRPr>
          </a:p>
        </p:txBody>
      </p:sp>
      <p:sp>
        <p:nvSpPr>
          <p:cNvPr id="125" name="TextBox 124"/>
          <p:cNvSpPr txBox="1"/>
          <p:nvPr/>
        </p:nvSpPr>
        <p:spPr>
          <a:xfrm>
            <a:off x="7883297" y="5898758"/>
            <a:ext cx="960519" cy="338554"/>
          </a:xfrm>
          <a:prstGeom prst="rect">
            <a:avLst/>
          </a:prstGeom>
          <a:noFill/>
        </p:spPr>
        <p:txBody>
          <a:bodyPr wrap="none" rtlCol="0">
            <a:spAutoFit/>
          </a:bodyPr>
          <a:lstStyle/>
          <a:p>
            <a:r>
              <a:rPr lang="en-US" sz="1600" b="1" dirty="0" smtClean="0">
                <a:effectLst>
                  <a:outerShdw blurRad="38100" dist="38100" dir="2700000" algn="tl">
                    <a:srgbClr val="000000">
                      <a:alpha val="43137"/>
                    </a:srgbClr>
                  </a:outerShdw>
                </a:effectLst>
                <a:latin typeface="+mn-lt"/>
              </a:rPr>
              <a:t>11 ways</a:t>
            </a:r>
            <a:endParaRPr lang="en-US" sz="1600" b="1" dirty="0">
              <a:effectLst>
                <a:outerShdw blurRad="38100" dist="38100" dir="2700000" algn="tl">
                  <a:srgbClr val="000000">
                    <a:alpha val="43137"/>
                  </a:srgbClr>
                </a:outerShdw>
              </a:effectLst>
              <a:latin typeface="+mn-lt"/>
            </a:endParaRPr>
          </a:p>
        </p:txBody>
      </p:sp>
      <p:cxnSp>
        <p:nvCxnSpPr>
          <p:cNvPr id="127" name="Straight Connector 126"/>
          <p:cNvCxnSpPr/>
          <p:nvPr/>
        </p:nvCxnSpPr>
        <p:spPr>
          <a:xfrm>
            <a:off x="6204253" y="5498531"/>
            <a:ext cx="2544217" cy="0"/>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nvGrpSpPr>
          <p:cNvPr id="66" name="Group 97"/>
          <p:cNvGrpSpPr/>
          <p:nvPr/>
        </p:nvGrpSpPr>
        <p:grpSpPr>
          <a:xfrm>
            <a:off x="397315" y="1052744"/>
            <a:ext cx="1469796" cy="495172"/>
            <a:chOff x="611560" y="1244064"/>
            <a:chExt cx="1469796" cy="495172"/>
          </a:xfrm>
        </p:grpSpPr>
        <p:sp>
          <p:nvSpPr>
            <p:cNvPr id="71" name="Oval 103"/>
            <p:cNvSpPr/>
            <p:nvPr/>
          </p:nvSpPr>
          <p:spPr>
            <a:xfrm>
              <a:off x="611560" y="152816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b="1"/>
            </a:p>
          </p:txBody>
        </p:sp>
        <p:sp>
          <p:nvSpPr>
            <p:cNvPr id="72" name="Oval 105"/>
            <p:cNvSpPr/>
            <p:nvPr/>
          </p:nvSpPr>
          <p:spPr>
            <a:xfrm>
              <a:off x="611560" y="1309990"/>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b="1"/>
            </a:p>
          </p:txBody>
        </p:sp>
        <p:sp>
          <p:nvSpPr>
            <p:cNvPr id="87" name="TextBox 106"/>
            <p:cNvSpPr txBox="1"/>
            <p:nvPr/>
          </p:nvSpPr>
          <p:spPr>
            <a:xfrm>
              <a:off x="745734" y="1244064"/>
              <a:ext cx="1130438" cy="276999"/>
            </a:xfrm>
            <a:prstGeom prst="rect">
              <a:avLst/>
            </a:prstGeom>
            <a:noFill/>
          </p:spPr>
          <p:txBody>
            <a:bodyPr wrap="none" rtlCol="0">
              <a:spAutoFit/>
            </a:bodyPr>
            <a:lstStyle/>
            <a:p>
              <a:r>
                <a:rPr lang="en-US" sz="1200" b="1" dirty="0" smtClean="0">
                  <a:latin typeface="+mn-lt"/>
                </a:rPr>
                <a:t>Light vertex</a:t>
              </a:r>
              <a:endParaRPr lang="en-US" sz="1200" b="1" dirty="0">
                <a:latin typeface="+mn-lt"/>
              </a:endParaRPr>
            </a:p>
          </p:txBody>
        </p:sp>
        <p:sp>
          <p:nvSpPr>
            <p:cNvPr id="102" name="TextBox 111"/>
            <p:cNvSpPr txBox="1"/>
            <p:nvPr/>
          </p:nvSpPr>
          <p:spPr>
            <a:xfrm>
              <a:off x="745734" y="1462237"/>
              <a:ext cx="1335622" cy="276999"/>
            </a:xfrm>
            <a:prstGeom prst="rect">
              <a:avLst/>
            </a:prstGeom>
            <a:noFill/>
          </p:spPr>
          <p:txBody>
            <a:bodyPr wrap="none" rtlCol="0">
              <a:spAutoFit/>
            </a:bodyPr>
            <a:lstStyle/>
            <a:p>
              <a:r>
                <a:rPr lang="en-US" sz="1200" b="1" dirty="0" smtClean="0">
                  <a:latin typeface="+mn-lt"/>
                </a:rPr>
                <a:t>Camera vertex</a:t>
              </a:r>
              <a:endParaRPr lang="en-US" sz="1200" b="1" dirty="0">
                <a:latin typeface="+mn-lt"/>
              </a:endParaRPr>
            </a:p>
          </p:txBody>
        </p:sp>
      </p:grpSp>
    </p:spTree>
    <p:extLst>
      <p:ext uri="{BB962C8B-B14F-4D97-AF65-F5344CB8AC3E}">
        <p14:creationId xmlns:p14="http://schemas.microsoft.com/office/powerpoint/2010/main" val="725120587"/>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Technique comparison – SDS Paths</a:t>
            </a:r>
            <a:endParaRPr lang="en-US" b="1" dirty="0"/>
          </a:p>
        </p:txBody>
      </p:sp>
      <p:grpSp>
        <p:nvGrpSpPr>
          <p:cNvPr id="4" name="Group 101"/>
          <p:cNvGrpSpPr/>
          <p:nvPr/>
        </p:nvGrpSpPr>
        <p:grpSpPr>
          <a:xfrm>
            <a:off x="5599509" y="3584239"/>
            <a:ext cx="2438400" cy="2889612"/>
            <a:chOff x="3352926" y="3851756"/>
            <a:chExt cx="2438400" cy="2889612"/>
          </a:xfrm>
        </p:grpSpPr>
        <p:sp>
          <p:nvSpPr>
            <p:cNvPr id="131" name="Vertex merging"/>
            <p:cNvSpPr txBox="1"/>
            <p:nvPr/>
          </p:nvSpPr>
          <p:spPr>
            <a:xfrm>
              <a:off x="3352926" y="3851756"/>
              <a:ext cx="2438400" cy="338554"/>
            </a:xfrm>
            <a:prstGeom prst="rect">
              <a:avLst/>
            </a:prstGeom>
            <a:solidFill>
              <a:schemeClr val="tx1">
                <a:alpha val="20000"/>
              </a:schemeClr>
            </a:solidFill>
          </p:spPr>
          <p:txBody>
            <a:bodyPr wrap="square" rtlCol="0">
              <a:spAutoFit/>
            </a:bodyPr>
            <a:lstStyle/>
            <a:p>
              <a:pPr algn="ctr"/>
              <a:r>
                <a:rPr lang="en-US" sz="1600" dirty="0" smtClean="0">
                  <a:effectLst>
                    <a:outerShdw blurRad="50800" dist="38100" dir="2700000" algn="tl" rotWithShape="0">
                      <a:prstClr val="black"/>
                    </a:outerShdw>
                  </a:effectLst>
                  <a:latin typeface="+mn-lt"/>
                </a:rPr>
                <a:t>Vertex merging</a:t>
              </a:r>
              <a:endParaRPr lang="en-US" sz="1600" dirty="0">
                <a:effectLst>
                  <a:outerShdw blurRad="50800" dist="38100" dir="2700000" algn="tl" rotWithShape="0">
                    <a:prstClr val="black"/>
                  </a:outerShdw>
                </a:effectLst>
                <a:latin typeface="+mn-lt"/>
              </a:endParaRPr>
            </a:p>
          </p:txBody>
        </p:sp>
        <p:pic>
          <p:nvPicPr>
            <p:cNvPr id="10242" name="Picture 2" descr="C:\Publications\VertexCM\Paper\images\VMDiscussion\V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926" y="4302968"/>
              <a:ext cx="2438400" cy="2438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100"/>
          <p:cNvGrpSpPr/>
          <p:nvPr/>
        </p:nvGrpSpPr>
        <p:grpSpPr>
          <a:xfrm>
            <a:off x="1197244" y="3573016"/>
            <a:ext cx="2438652" cy="2900835"/>
            <a:chOff x="505196" y="3840534"/>
            <a:chExt cx="2438652" cy="2900834"/>
          </a:xfrm>
        </p:grpSpPr>
        <p:sp>
          <p:nvSpPr>
            <p:cNvPr id="133" name="TextBox 132"/>
            <p:cNvSpPr txBox="1"/>
            <p:nvPr/>
          </p:nvSpPr>
          <p:spPr>
            <a:xfrm>
              <a:off x="505196" y="3840534"/>
              <a:ext cx="2438651" cy="338554"/>
            </a:xfrm>
            <a:prstGeom prst="rect">
              <a:avLst/>
            </a:prstGeom>
            <a:solidFill>
              <a:schemeClr val="tx1">
                <a:alpha val="20000"/>
              </a:schemeClr>
            </a:solidFill>
          </p:spPr>
          <p:txBody>
            <a:bodyPr wrap="square" rtlCol="0">
              <a:spAutoFit/>
            </a:bodyPr>
            <a:lstStyle/>
            <a:p>
              <a:pPr algn="ctr"/>
              <a:r>
                <a:rPr lang="en-US" sz="1600" dirty="0" smtClean="0">
                  <a:effectLst>
                    <a:outerShdw blurRad="50800" dist="38100" dir="2700000" algn="tl" rotWithShape="0">
                      <a:prstClr val="black"/>
                    </a:outerShdw>
                  </a:effectLst>
                  <a:latin typeface="+mn-lt"/>
                </a:rPr>
                <a:t>Unidirectional sampling</a:t>
              </a:r>
              <a:endParaRPr lang="en-US" sz="1600" dirty="0">
                <a:effectLst>
                  <a:outerShdw blurRad="50800" dist="38100" dir="2700000" algn="tl" rotWithShape="0">
                    <a:prstClr val="black"/>
                  </a:outerShdw>
                </a:effectLst>
                <a:latin typeface="+mn-lt"/>
              </a:endParaRPr>
            </a:p>
          </p:txBody>
        </p:sp>
        <p:pic>
          <p:nvPicPr>
            <p:cNvPr id="10244" name="Picture 4" descr="C:\Publications\VertexCM\Paper\images\VMDiscussion\U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448" y="4302968"/>
              <a:ext cx="2438400" cy="2438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104"/>
          <p:cNvGrpSpPr/>
          <p:nvPr/>
        </p:nvGrpSpPr>
        <p:grpSpPr>
          <a:xfrm>
            <a:off x="6670104" y="3584239"/>
            <a:ext cx="2438400" cy="2889612"/>
            <a:chOff x="6200405" y="3851756"/>
            <a:chExt cx="2438400" cy="2889612"/>
          </a:xfrm>
        </p:grpSpPr>
        <p:pic>
          <p:nvPicPr>
            <p:cNvPr id="10243" name="Picture 3" descr="C:\Publications\VertexCM\Paper\images\VMDiscussion\VM_reus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0405" y="4302968"/>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157" name="Vertex merging"/>
            <p:cNvSpPr txBox="1"/>
            <p:nvPr/>
          </p:nvSpPr>
          <p:spPr>
            <a:xfrm>
              <a:off x="6200405" y="3851756"/>
              <a:ext cx="2438400" cy="338554"/>
            </a:xfrm>
            <a:prstGeom prst="rect">
              <a:avLst/>
            </a:prstGeom>
            <a:solidFill>
              <a:schemeClr val="tx1">
                <a:alpha val="20000"/>
              </a:schemeClr>
            </a:solidFill>
          </p:spPr>
          <p:txBody>
            <a:bodyPr wrap="square" rtlCol="0">
              <a:spAutoFit/>
            </a:bodyPr>
            <a:lstStyle/>
            <a:p>
              <a:pPr algn="ctr"/>
              <a:r>
                <a:rPr lang="en-US" sz="1600" dirty="0" smtClean="0">
                  <a:solidFill>
                    <a:schemeClr val="accent1"/>
                  </a:solidFill>
                  <a:effectLst>
                    <a:outerShdw blurRad="50800" dist="38100" dir="2700000" algn="tl" rotWithShape="0">
                      <a:prstClr val="black"/>
                    </a:outerShdw>
                  </a:effectLst>
                  <a:latin typeface="+mn-lt"/>
                </a:rPr>
                <a:t>Vertex merging (reuse)</a:t>
              </a:r>
              <a:endParaRPr lang="en-US" sz="1600" dirty="0">
                <a:solidFill>
                  <a:schemeClr val="accent1"/>
                </a:solidFill>
                <a:effectLst>
                  <a:outerShdw blurRad="50800" dist="38100" dir="2700000" algn="tl" rotWithShape="0">
                    <a:prstClr val="black"/>
                  </a:outerShdw>
                </a:effectLst>
                <a:latin typeface="+mn-lt"/>
              </a:endParaRPr>
            </a:p>
          </p:txBody>
        </p:sp>
      </p:grpSp>
      <p:grpSp>
        <p:nvGrpSpPr>
          <p:cNvPr id="7" name="Group 10240"/>
          <p:cNvGrpSpPr/>
          <p:nvPr/>
        </p:nvGrpSpPr>
        <p:grpSpPr>
          <a:xfrm>
            <a:off x="680586" y="2397333"/>
            <a:ext cx="7874512" cy="1967771"/>
            <a:chOff x="680586" y="2509270"/>
            <a:chExt cx="7874512" cy="1967771"/>
          </a:xfrm>
        </p:grpSpPr>
        <p:grpSp>
          <p:nvGrpSpPr>
            <p:cNvPr id="8" name="Group 44"/>
            <p:cNvGrpSpPr/>
            <p:nvPr/>
          </p:nvGrpSpPr>
          <p:grpSpPr>
            <a:xfrm>
              <a:off x="680586" y="2509270"/>
              <a:ext cx="3467471" cy="1967771"/>
              <a:chOff x="429523" y="1716535"/>
              <a:chExt cx="3467471" cy="1967771"/>
            </a:xfrm>
          </p:grpSpPr>
          <p:cxnSp>
            <p:nvCxnSpPr>
              <p:cNvPr id="92" name="Straight Arrow Connector 91"/>
              <p:cNvCxnSpPr>
                <a:stCxn id="90" idx="3"/>
                <a:endCxn id="51" idx="3"/>
              </p:cNvCxnSpPr>
              <p:nvPr/>
            </p:nvCxnSpPr>
            <p:spPr>
              <a:xfrm flipH="1">
                <a:off x="728834" y="1899379"/>
                <a:ext cx="646966" cy="1439994"/>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1686999" y="3393751"/>
                <a:ext cx="860188"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87" name="Rectangle 86"/>
              <p:cNvSpPr/>
              <p:nvPr/>
            </p:nvSpPr>
            <p:spPr>
              <a:xfrm>
                <a:off x="991741" y="1716535"/>
                <a:ext cx="860188" cy="122064"/>
              </a:xfrm>
              <a:prstGeom prst="rect">
                <a:avLst/>
              </a:prstGeom>
              <a:solidFill>
                <a:schemeClr val="bg1">
                  <a:lumMod val="95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grpSp>
            <p:nvGrpSpPr>
              <p:cNvPr id="9" name="Group 6"/>
              <p:cNvGrpSpPr/>
              <p:nvPr/>
            </p:nvGrpSpPr>
            <p:grpSpPr>
              <a:xfrm>
                <a:off x="3060710" y="3178153"/>
                <a:ext cx="836284" cy="347848"/>
                <a:chOff x="928829" y="3805560"/>
                <a:chExt cx="836284" cy="347848"/>
              </a:xfrm>
            </p:grpSpPr>
            <p:sp>
              <p:nvSpPr>
                <p:cNvPr id="111" name="Rectangle 110"/>
                <p:cNvSpPr/>
                <p:nvPr/>
              </p:nvSpPr>
              <p:spPr>
                <a:xfrm>
                  <a:off x="1029016" y="4061652"/>
                  <a:ext cx="640080" cy="91756"/>
                </a:xfrm>
                <a:prstGeom prst="rect">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GB">
                    <a:effectLst>
                      <a:reflection blurRad="6350" stA="60000" endA="900" endPos="58000" dir="5400000" sy="-100000" algn="bl" rotWithShape="0"/>
                    </a:effectLst>
                  </a:endParaRPr>
                </a:p>
              </p:txBody>
            </p:sp>
            <p:grpSp>
              <p:nvGrpSpPr>
                <p:cNvPr id="10" name="Group 111"/>
                <p:cNvGrpSpPr/>
                <p:nvPr/>
              </p:nvGrpSpPr>
              <p:grpSpPr>
                <a:xfrm rot="10800000">
                  <a:off x="928829" y="3805560"/>
                  <a:ext cx="836284" cy="183921"/>
                  <a:chOff x="3399981" y="3014744"/>
                  <a:chExt cx="921967" cy="266618"/>
                </a:xfrm>
              </p:grpSpPr>
              <p:sp>
                <p:nvSpPr>
                  <p:cNvPr id="113" name="Isosceles Triangle 112"/>
                  <p:cNvSpPr/>
                  <p:nvPr/>
                </p:nvSpPr>
                <p:spPr>
                  <a:xfrm rot="10800000">
                    <a:off x="3836961" y="3085444"/>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14" name="Isosceles Triangle 113"/>
                  <p:cNvSpPr/>
                  <p:nvPr/>
                </p:nvSpPr>
                <p:spPr>
                  <a:xfrm rot="9000000">
                    <a:off x="4276229" y="3024658"/>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15" name="Isosceles Triangle 114"/>
                  <p:cNvSpPr/>
                  <p:nvPr/>
                </p:nvSpPr>
                <p:spPr>
                  <a:xfrm rot="12600000">
                    <a:off x="3399981" y="3014744"/>
                    <a:ext cx="45719" cy="205071"/>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16" name="Isosceles Triangle 115"/>
                  <p:cNvSpPr/>
                  <p:nvPr/>
                </p:nvSpPr>
                <p:spPr>
                  <a:xfrm rot="11700000">
                    <a:off x="3623980" y="3068176"/>
                    <a:ext cx="45719" cy="205071"/>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17" name="Isosceles Triangle 116"/>
                  <p:cNvSpPr/>
                  <p:nvPr/>
                </p:nvSpPr>
                <p:spPr>
                  <a:xfrm rot="9900000">
                    <a:off x="4051354" y="3077174"/>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grpSp>
          </p:grpSp>
          <p:sp>
            <p:nvSpPr>
              <p:cNvPr id="46" name="Rectangle 45"/>
              <p:cNvSpPr/>
              <p:nvPr/>
            </p:nvSpPr>
            <p:spPr>
              <a:xfrm>
                <a:off x="2369333" y="1716535"/>
                <a:ext cx="860188" cy="122064"/>
              </a:xfrm>
              <a:prstGeom prst="rect">
                <a:avLst/>
              </a:prstGeom>
              <a:solidFill>
                <a:schemeClr val="bg1">
                  <a:lumMod val="95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48" name="Straight Arrow Connector 47"/>
              <p:cNvCxnSpPr>
                <a:stCxn id="88" idx="3"/>
                <a:endCxn id="66" idx="7"/>
              </p:cNvCxnSpPr>
              <p:nvPr/>
            </p:nvCxnSpPr>
            <p:spPr>
              <a:xfrm flipH="1">
                <a:off x="2163128" y="1899379"/>
                <a:ext cx="590264" cy="1457025"/>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nvGrpSpPr>
              <p:cNvPr id="11" name="Group 49"/>
              <p:cNvGrpSpPr/>
              <p:nvPr/>
            </p:nvGrpSpPr>
            <p:grpSpPr>
              <a:xfrm rot="17183262">
                <a:off x="373577" y="3329982"/>
                <a:ext cx="410270" cy="298378"/>
                <a:chOff x="3192789" y="1005143"/>
                <a:chExt cx="785815" cy="571503"/>
              </a:xfrm>
            </p:grpSpPr>
            <p:sp>
              <p:nvSpPr>
                <p:cNvPr id="51" name="Isosceles Triangle 50"/>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52" name="Rectangle 51"/>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cxnSp>
            <p:nvCxnSpPr>
              <p:cNvPr id="91" name="Straight Arrow Connector 90"/>
              <p:cNvCxnSpPr>
                <a:stCxn id="66" idx="1"/>
                <a:endCxn id="90" idx="5"/>
              </p:cNvCxnSpPr>
              <p:nvPr/>
            </p:nvCxnSpPr>
            <p:spPr>
              <a:xfrm flipH="1" flipV="1">
                <a:off x="1467870" y="1899379"/>
                <a:ext cx="603188" cy="1457025"/>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66" name="Oval 65"/>
              <p:cNvSpPr/>
              <p:nvPr/>
            </p:nvSpPr>
            <p:spPr>
              <a:xfrm>
                <a:off x="2051990" y="3337336"/>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0" name="Oval 89"/>
              <p:cNvSpPr/>
              <p:nvPr/>
            </p:nvSpPr>
            <p:spPr>
              <a:xfrm>
                <a:off x="1356732" y="178824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00" name="Straight Arrow Connector 99"/>
              <p:cNvCxnSpPr>
                <a:stCxn id="49" idx="1"/>
                <a:endCxn id="88" idx="5"/>
              </p:cNvCxnSpPr>
              <p:nvPr/>
            </p:nvCxnSpPr>
            <p:spPr>
              <a:xfrm flipH="1" flipV="1">
                <a:off x="2845462" y="1899379"/>
                <a:ext cx="588393" cy="1457025"/>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88" name="Oval 87"/>
              <p:cNvSpPr/>
              <p:nvPr/>
            </p:nvSpPr>
            <p:spPr>
              <a:xfrm>
                <a:off x="2734324" y="178824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9" name="Oval 48"/>
              <p:cNvSpPr/>
              <p:nvPr/>
            </p:nvSpPr>
            <p:spPr>
              <a:xfrm>
                <a:off x="3414787" y="3337336"/>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12" name="Group 97"/>
            <p:cNvGrpSpPr/>
            <p:nvPr/>
          </p:nvGrpSpPr>
          <p:grpSpPr>
            <a:xfrm>
              <a:off x="5087627" y="2509270"/>
              <a:ext cx="3467471" cy="1967771"/>
              <a:chOff x="4559063" y="1716535"/>
              <a:chExt cx="3467471" cy="1967771"/>
            </a:xfrm>
          </p:grpSpPr>
          <p:sp>
            <p:nvSpPr>
              <p:cNvPr id="128" name="Rectangle 127"/>
              <p:cNvSpPr/>
              <p:nvPr/>
            </p:nvSpPr>
            <p:spPr>
              <a:xfrm>
                <a:off x="5816539" y="3393751"/>
                <a:ext cx="860188"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108" name="Oval 107"/>
              <p:cNvSpPr/>
              <p:nvPr/>
            </p:nvSpPr>
            <p:spPr>
              <a:xfrm>
                <a:off x="5923596" y="3270856"/>
                <a:ext cx="640080" cy="267238"/>
              </a:xfrm>
              <a:prstGeom prst="ellipse">
                <a:avLst/>
              </a:prstGeom>
              <a:solidFill>
                <a:srgbClr val="FFC000">
                  <a:alpha val="20000"/>
                </a:srgbClr>
              </a:solidFill>
              <a:ln w="25400" cap="rnd">
                <a:solidFill>
                  <a:srgbClr val="FFC000"/>
                </a:solidFill>
                <a:prstDash val="sysDash"/>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27" name="Straight Arrow Connector 126"/>
              <p:cNvCxnSpPr>
                <a:stCxn id="148" idx="3"/>
                <a:endCxn id="144" idx="3"/>
              </p:cNvCxnSpPr>
              <p:nvPr/>
            </p:nvCxnSpPr>
            <p:spPr>
              <a:xfrm flipH="1">
                <a:off x="4858374" y="1899379"/>
                <a:ext cx="646966" cy="1439994"/>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29" name="Rectangle 128"/>
              <p:cNvSpPr/>
              <p:nvPr/>
            </p:nvSpPr>
            <p:spPr>
              <a:xfrm>
                <a:off x="5121281" y="1716535"/>
                <a:ext cx="860188" cy="122064"/>
              </a:xfrm>
              <a:prstGeom prst="rect">
                <a:avLst/>
              </a:prstGeom>
              <a:solidFill>
                <a:schemeClr val="bg1">
                  <a:lumMod val="95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grpSp>
            <p:nvGrpSpPr>
              <p:cNvPr id="13" name="Group 129"/>
              <p:cNvGrpSpPr/>
              <p:nvPr/>
            </p:nvGrpSpPr>
            <p:grpSpPr>
              <a:xfrm>
                <a:off x="7190250" y="3178153"/>
                <a:ext cx="836284" cy="347848"/>
                <a:chOff x="928829" y="3805560"/>
                <a:chExt cx="836284" cy="347848"/>
              </a:xfrm>
            </p:grpSpPr>
            <p:sp>
              <p:nvSpPr>
                <p:cNvPr id="134" name="Rectangle 133"/>
                <p:cNvSpPr/>
                <p:nvPr/>
              </p:nvSpPr>
              <p:spPr>
                <a:xfrm>
                  <a:off x="1030327" y="4061652"/>
                  <a:ext cx="640080" cy="91756"/>
                </a:xfrm>
                <a:prstGeom prst="rect">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GB">
                    <a:effectLst>
                      <a:reflection blurRad="6350" stA="60000" endA="900" endPos="58000" dir="5400000" sy="-100000" algn="bl" rotWithShape="0"/>
                    </a:effectLst>
                  </a:endParaRPr>
                </a:p>
              </p:txBody>
            </p:sp>
            <p:grpSp>
              <p:nvGrpSpPr>
                <p:cNvPr id="14" name="Group 134"/>
                <p:cNvGrpSpPr/>
                <p:nvPr/>
              </p:nvGrpSpPr>
              <p:grpSpPr>
                <a:xfrm rot="10800000">
                  <a:off x="928829" y="3805560"/>
                  <a:ext cx="836284" cy="183921"/>
                  <a:chOff x="3399981" y="3014744"/>
                  <a:chExt cx="921967" cy="266618"/>
                </a:xfrm>
              </p:grpSpPr>
              <p:sp>
                <p:nvSpPr>
                  <p:cNvPr id="136" name="Isosceles Triangle 135"/>
                  <p:cNvSpPr/>
                  <p:nvPr/>
                </p:nvSpPr>
                <p:spPr>
                  <a:xfrm rot="10800000">
                    <a:off x="3836961" y="3085444"/>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37" name="Isosceles Triangle 136"/>
                  <p:cNvSpPr/>
                  <p:nvPr/>
                </p:nvSpPr>
                <p:spPr>
                  <a:xfrm rot="9000000">
                    <a:off x="4276229" y="3024658"/>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38" name="Isosceles Triangle 137"/>
                  <p:cNvSpPr/>
                  <p:nvPr/>
                </p:nvSpPr>
                <p:spPr>
                  <a:xfrm rot="12600000">
                    <a:off x="3399981" y="3014744"/>
                    <a:ext cx="45719" cy="205071"/>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39" name="Isosceles Triangle 138"/>
                  <p:cNvSpPr/>
                  <p:nvPr/>
                </p:nvSpPr>
                <p:spPr>
                  <a:xfrm rot="11700000">
                    <a:off x="3623980" y="3068176"/>
                    <a:ext cx="45719" cy="205071"/>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40" name="Isosceles Triangle 139"/>
                  <p:cNvSpPr/>
                  <p:nvPr/>
                </p:nvSpPr>
                <p:spPr>
                  <a:xfrm rot="9900000">
                    <a:off x="4051354" y="3077174"/>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grpSp>
          </p:grpSp>
          <p:sp>
            <p:nvSpPr>
              <p:cNvPr id="141" name="Rectangle 140"/>
              <p:cNvSpPr/>
              <p:nvPr/>
            </p:nvSpPr>
            <p:spPr>
              <a:xfrm>
                <a:off x="6498873" y="1716535"/>
                <a:ext cx="860188" cy="122064"/>
              </a:xfrm>
              <a:prstGeom prst="rect">
                <a:avLst/>
              </a:prstGeom>
              <a:solidFill>
                <a:schemeClr val="bg1">
                  <a:lumMod val="95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142" name="Straight Arrow Connector 141"/>
              <p:cNvCxnSpPr>
                <a:stCxn id="126" idx="0"/>
                <a:endCxn id="150" idx="3"/>
              </p:cNvCxnSpPr>
              <p:nvPr/>
            </p:nvCxnSpPr>
            <p:spPr>
              <a:xfrm flipV="1">
                <a:off x="6465402" y="1899379"/>
                <a:ext cx="417530" cy="1439994"/>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nvGrpSpPr>
              <p:cNvPr id="15" name="Group 142"/>
              <p:cNvGrpSpPr/>
              <p:nvPr/>
            </p:nvGrpSpPr>
            <p:grpSpPr>
              <a:xfrm rot="17183262">
                <a:off x="4503117" y="3329982"/>
                <a:ext cx="410270" cy="298378"/>
                <a:chOff x="3192789" y="1005143"/>
                <a:chExt cx="785815" cy="571503"/>
              </a:xfrm>
            </p:grpSpPr>
            <p:sp>
              <p:nvSpPr>
                <p:cNvPr id="144" name="Isosceles Triangle 14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45" name="Rectangle 14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cxnSp>
            <p:nvCxnSpPr>
              <p:cNvPr id="146" name="Straight Arrow Connector 145"/>
              <p:cNvCxnSpPr>
                <a:stCxn id="147" idx="1"/>
                <a:endCxn id="148" idx="5"/>
              </p:cNvCxnSpPr>
              <p:nvPr/>
            </p:nvCxnSpPr>
            <p:spPr>
              <a:xfrm flipH="1" flipV="1">
                <a:off x="5597410" y="1899379"/>
                <a:ext cx="603188" cy="1457025"/>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47" name="Oval 146"/>
              <p:cNvSpPr/>
              <p:nvPr/>
            </p:nvSpPr>
            <p:spPr>
              <a:xfrm>
                <a:off x="6181530" y="3337336"/>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8" name="Oval 147"/>
              <p:cNvSpPr/>
              <p:nvPr/>
            </p:nvSpPr>
            <p:spPr>
              <a:xfrm>
                <a:off x="5486272" y="178824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49" name="Straight Arrow Connector 148"/>
              <p:cNvCxnSpPr>
                <a:stCxn id="150" idx="5"/>
                <a:endCxn id="151" idx="1"/>
              </p:cNvCxnSpPr>
              <p:nvPr/>
            </p:nvCxnSpPr>
            <p:spPr>
              <a:xfrm>
                <a:off x="6975002" y="1899379"/>
                <a:ext cx="588393" cy="1457025"/>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50" name="Oval 149"/>
              <p:cNvSpPr/>
              <p:nvPr/>
            </p:nvSpPr>
            <p:spPr>
              <a:xfrm>
                <a:off x="6863864" y="1788243"/>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1" name="Oval 150"/>
              <p:cNvSpPr/>
              <p:nvPr/>
            </p:nvSpPr>
            <p:spPr>
              <a:xfrm>
                <a:off x="7544327" y="3337336"/>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26" name="Oval 125"/>
              <p:cNvSpPr/>
              <p:nvPr/>
            </p:nvSpPr>
            <p:spPr>
              <a:xfrm>
                <a:off x="6400299" y="3339373"/>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grpSp>
        <p:nvGrpSpPr>
          <p:cNvPr id="16" name="Group 10244"/>
          <p:cNvGrpSpPr/>
          <p:nvPr/>
        </p:nvGrpSpPr>
        <p:grpSpPr>
          <a:xfrm>
            <a:off x="611559" y="4770078"/>
            <a:ext cx="7976128" cy="413482"/>
            <a:chOff x="611559" y="4754165"/>
            <a:chExt cx="7976128" cy="413480"/>
          </a:xfrm>
        </p:grpSpPr>
        <p:sp>
          <p:nvSpPr>
            <p:cNvPr id="161" name="Vertex merging"/>
            <p:cNvSpPr txBox="1"/>
            <p:nvPr/>
          </p:nvSpPr>
          <p:spPr>
            <a:xfrm>
              <a:off x="4932947" y="4767536"/>
              <a:ext cx="3654740" cy="400109"/>
            </a:xfrm>
            <a:prstGeom prst="rect">
              <a:avLst/>
            </a:prstGeom>
            <a:solidFill>
              <a:schemeClr val="tx1">
                <a:alpha val="20000"/>
              </a:schemeClr>
            </a:solidFill>
          </p:spPr>
          <p:txBody>
            <a:bodyPr wrap="square" rtlCol="0">
              <a:spAutoFit/>
            </a:bodyPr>
            <a:lstStyle/>
            <a:p>
              <a:pPr algn="ctr"/>
              <a:r>
                <a:rPr lang="en-US" sz="2000" b="1" dirty="0" smtClean="0">
                  <a:solidFill>
                    <a:schemeClr val="accent1"/>
                  </a:solidFill>
                  <a:effectLst>
                    <a:outerShdw blurRad="50800" dist="38100" dir="2700000" algn="tl" rotWithShape="0">
                      <a:prstClr val="black"/>
                    </a:outerShdw>
                  </a:effectLst>
                  <a:latin typeface="+mn-lt"/>
                </a:rPr>
                <a:t>PM</a:t>
              </a:r>
              <a:r>
                <a:rPr lang="en-US" sz="2000" dirty="0" smtClean="0">
                  <a:solidFill>
                    <a:schemeClr val="accent1"/>
                  </a:solidFill>
                  <a:effectLst>
                    <a:outerShdw blurRad="50800" dist="38100" dir="2700000" algn="tl" rotWithShape="0">
                      <a:prstClr val="black"/>
                    </a:outerShdw>
                  </a:effectLst>
                  <a:latin typeface="+mn-lt"/>
                </a:rPr>
                <a:t>: Vertex merging</a:t>
              </a:r>
              <a:endParaRPr lang="en-US" sz="2000" dirty="0">
                <a:solidFill>
                  <a:schemeClr val="accent1"/>
                </a:solidFill>
                <a:effectLst>
                  <a:outerShdw blurRad="50800" dist="38100" dir="2700000" algn="tl" rotWithShape="0">
                    <a:prstClr val="black"/>
                  </a:outerShdw>
                </a:effectLst>
                <a:latin typeface="+mn-lt"/>
              </a:endParaRPr>
            </a:p>
          </p:txBody>
        </p:sp>
        <p:sp>
          <p:nvSpPr>
            <p:cNvPr id="162" name="TextBox 161"/>
            <p:cNvSpPr txBox="1"/>
            <p:nvPr/>
          </p:nvSpPr>
          <p:spPr>
            <a:xfrm>
              <a:off x="611559" y="4754165"/>
              <a:ext cx="3751893" cy="400109"/>
            </a:xfrm>
            <a:prstGeom prst="rect">
              <a:avLst/>
            </a:prstGeom>
            <a:solidFill>
              <a:schemeClr val="tx1">
                <a:alpha val="20000"/>
              </a:schemeClr>
            </a:solidFill>
          </p:spPr>
          <p:txBody>
            <a:bodyPr wrap="square" rtlCol="0">
              <a:spAutoFit/>
            </a:bodyPr>
            <a:lstStyle/>
            <a:p>
              <a:pPr algn="ctr"/>
              <a:r>
                <a:rPr lang="en-US" sz="2000" b="1" dirty="0" smtClean="0">
                  <a:effectLst>
                    <a:outerShdw blurRad="50800" dist="38100" dir="2700000" algn="tl" rotWithShape="0">
                      <a:prstClr val="black"/>
                    </a:outerShdw>
                  </a:effectLst>
                  <a:latin typeface="+mn-lt"/>
                </a:rPr>
                <a:t>BPT</a:t>
              </a:r>
              <a:r>
                <a:rPr lang="en-US" sz="2000" dirty="0" smtClean="0">
                  <a:effectLst>
                    <a:outerShdw blurRad="50800" dist="38100" dir="2700000" algn="tl" rotWithShape="0">
                      <a:prstClr val="black"/>
                    </a:outerShdw>
                  </a:effectLst>
                  <a:latin typeface="+mn-lt"/>
                </a:rPr>
                <a:t>: Unidirectional sampling</a:t>
              </a:r>
              <a:endParaRPr lang="en-US" sz="2000" dirty="0">
                <a:effectLst>
                  <a:outerShdw blurRad="50800" dist="38100" dir="2700000" algn="tl" rotWithShape="0">
                    <a:prstClr val="black"/>
                  </a:outerShdw>
                </a:effectLst>
                <a:latin typeface="+mn-lt"/>
              </a:endParaRPr>
            </a:p>
          </p:txBody>
        </p:sp>
      </p:grpSp>
      <p:grpSp>
        <p:nvGrpSpPr>
          <p:cNvPr id="17" name="Group 96"/>
          <p:cNvGrpSpPr/>
          <p:nvPr/>
        </p:nvGrpSpPr>
        <p:grpSpPr>
          <a:xfrm>
            <a:off x="6484366" y="1470385"/>
            <a:ext cx="1443602" cy="1681335"/>
            <a:chOff x="5955802" y="1788243"/>
            <a:chExt cx="1443602" cy="1681334"/>
          </a:xfrm>
        </p:grpSpPr>
        <p:cxnSp>
          <p:nvCxnSpPr>
            <p:cNvPr id="152" name="Straight Arrow Connector 151"/>
            <p:cNvCxnSpPr>
              <a:stCxn id="156" idx="0"/>
              <a:endCxn id="154" idx="3"/>
            </p:cNvCxnSpPr>
            <p:nvPr/>
          </p:nvCxnSpPr>
          <p:spPr>
            <a:xfrm flipV="1">
              <a:off x="6020905" y="1899379"/>
              <a:ext cx="586387" cy="1439994"/>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a:stCxn id="154" idx="5"/>
              <a:endCxn id="155" idx="1"/>
            </p:cNvCxnSpPr>
            <p:nvPr/>
          </p:nvCxnSpPr>
          <p:spPr>
            <a:xfrm>
              <a:off x="6699362" y="1899379"/>
              <a:ext cx="588904" cy="1457025"/>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54" name="Oval 153"/>
            <p:cNvSpPr/>
            <p:nvPr/>
          </p:nvSpPr>
          <p:spPr>
            <a:xfrm>
              <a:off x="6588224" y="1788243"/>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5" name="Oval 154"/>
            <p:cNvSpPr/>
            <p:nvPr/>
          </p:nvSpPr>
          <p:spPr>
            <a:xfrm>
              <a:off x="7269198" y="3337336"/>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6" name="Oval 155"/>
            <p:cNvSpPr/>
            <p:nvPr/>
          </p:nvSpPr>
          <p:spPr>
            <a:xfrm>
              <a:off x="5955802" y="3339373"/>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18" name="Group 10254"/>
          <p:cNvGrpSpPr/>
          <p:nvPr/>
        </p:nvGrpSpPr>
        <p:grpSpPr>
          <a:xfrm>
            <a:off x="3866665" y="1353312"/>
            <a:ext cx="1493719" cy="707540"/>
            <a:chOff x="216180" y="1139653"/>
            <a:chExt cx="1493719" cy="707540"/>
          </a:xfrm>
        </p:grpSpPr>
        <p:sp>
          <p:nvSpPr>
            <p:cNvPr id="176" name="TextBox 175"/>
            <p:cNvSpPr txBox="1"/>
            <p:nvPr/>
          </p:nvSpPr>
          <p:spPr>
            <a:xfrm>
              <a:off x="513738" y="1139653"/>
              <a:ext cx="1018227" cy="276999"/>
            </a:xfrm>
            <a:prstGeom prst="rect">
              <a:avLst/>
            </a:prstGeom>
            <a:noFill/>
          </p:spPr>
          <p:txBody>
            <a:bodyPr wrap="none" rtlCol="0">
              <a:spAutoFit/>
            </a:bodyPr>
            <a:lstStyle/>
            <a:p>
              <a:r>
                <a:rPr lang="en-US" sz="1200" dirty="0" smtClean="0">
                  <a:latin typeface="+mn-lt"/>
                </a:rPr>
                <a:t>Diffuse light</a:t>
              </a:r>
              <a:endParaRPr lang="en-US" sz="1200" dirty="0">
                <a:latin typeface="+mn-lt"/>
              </a:endParaRPr>
            </a:p>
          </p:txBody>
        </p:sp>
        <p:sp>
          <p:nvSpPr>
            <p:cNvPr id="181" name="Rectangle 180"/>
            <p:cNvSpPr/>
            <p:nvPr/>
          </p:nvSpPr>
          <p:spPr>
            <a:xfrm>
              <a:off x="216726" y="1232274"/>
              <a:ext cx="306268" cy="91756"/>
            </a:xfrm>
            <a:prstGeom prst="rect">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GB">
                <a:effectLst>
                  <a:reflection blurRad="6350" stA="60000" endA="900" endPos="58000" dir="5400000" sy="-100000" algn="bl" rotWithShape="0"/>
                </a:effectLst>
              </a:endParaRPr>
            </a:p>
          </p:txBody>
        </p:sp>
        <p:sp>
          <p:nvSpPr>
            <p:cNvPr id="178" name="Rectangle 177"/>
            <p:cNvSpPr/>
            <p:nvPr/>
          </p:nvSpPr>
          <p:spPr>
            <a:xfrm>
              <a:off x="216180" y="1647661"/>
              <a:ext cx="306814" cy="122064"/>
            </a:xfrm>
            <a:prstGeom prst="rect">
              <a:avLst/>
            </a:prstGeom>
            <a:solidFill>
              <a:schemeClr val="bg1">
                <a:lumMod val="95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182" name="TextBox 181"/>
            <p:cNvSpPr txBox="1"/>
            <p:nvPr/>
          </p:nvSpPr>
          <p:spPr>
            <a:xfrm>
              <a:off x="513738" y="1354924"/>
              <a:ext cx="1196161" cy="276999"/>
            </a:xfrm>
            <a:prstGeom prst="rect">
              <a:avLst/>
            </a:prstGeom>
            <a:noFill/>
          </p:spPr>
          <p:txBody>
            <a:bodyPr wrap="none" rtlCol="0">
              <a:spAutoFit/>
            </a:bodyPr>
            <a:lstStyle/>
            <a:p>
              <a:r>
                <a:rPr lang="en-US" sz="1200" dirty="0" smtClean="0">
                  <a:latin typeface="+mn-lt"/>
                </a:rPr>
                <a:t>Diffuse surface</a:t>
              </a:r>
              <a:endParaRPr lang="en-US" sz="1200" dirty="0">
                <a:latin typeface="+mn-lt"/>
              </a:endParaRPr>
            </a:p>
          </p:txBody>
        </p:sp>
        <p:sp>
          <p:nvSpPr>
            <p:cNvPr id="180" name="Rectangle 179"/>
            <p:cNvSpPr/>
            <p:nvPr/>
          </p:nvSpPr>
          <p:spPr>
            <a:xfrm>
              <a:off x="216180" y="1432391"/>
              <a:ext cx="306814"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183" name="TextBox 182"/>
            <p:cNvSpPr txBox="1"/>
            <p:nvPr/>
          </p:nvSpPr>
          <p:spPr>
            <a:xfrm>
              <a:off x="513738" y="1570194"/>
              <a:ext cx="1167307" cy="276999"/>
            </a:xfrm>
            <a:prstGeom prst="rect">
              <a:avLst/>
            </a:prstGeom>
            <a:noFill/>
          </p:spPr>
          <p:txBody>
            <a:bodyPr wrap="none" rtlCol="0">
              <a:spAutoFit/>
            </a:bodyPr>
            <a:lstStyle/>
            <a:p>
              <a:r>
                <a:rPr lang="en-US" sz="1200" dirty="0" smtClean="0">
                  <a:latin typeface="+mn-lt"/>
                </a:rPr>
                <a:t>Mirror surface</a:t>
              </a:r>
              <a:endParaRPr lang="en-US" sz="1200" dirty="0">
                <a:latin typeface="+mn-lt"/>
              </a:endParaRPr>
            </a:p>
          </p:txBody>
        </p:sp>
      </p:grpSp>
      <p:grpSp>
        <p:nvGrpSpPr>
          <p:cNvPr id="19" name="Group 10256"/>
          <p:cNvGrpSpPr/>
          <p:nvPr/>
        </p:nvGrpSpPr>
        <p:grpSpPr>
          <a:xfrm>
            <a:off x="1197499" y="6163298"/>
            <a:ext cx="7911259" cy="338554"/>
            <a:chOff x="1197496" y="6430586"/>
            <a:chExt cx="7911259" cy="338555"/>
          </a:xfrm>
        </p:grpSpPr>
        <p:sp>
          <p:nvSpPr>
            <p:cNvPr id="191" name="TextBox 190"/>
            <p:cNvSpPr txBox="1"/>
            <p:nvPr/>
          </p:nvSpPr>
          <p:spPr>
            <a:xfrm>
              <a:off x="4143380" y="6430586"/>
              <a:ext cx="2438651" cy="338555"/>
            </a:xfrm>
            <a:prstGeom prst="rect">
              <a:avLst/>
            </a:prstGeom>
            <a:solidFill>
              <a:schemeClr val="bg1">
                <a:alpha val="80000"/>
              </a:schemeClr>
            </a:solidFill>
          </p:spPr>
          <p:txBody>
            <a:bodyPr wrap="square" rtlCol="0" anchor="ctr">
              <a:spAutoFit/>
            </a:bodyPr>
            <a:lstStyle/>
            <a:p>
              <a:pPr algn="ctr"/>
              <a:r>
                <a:rPr lang="en-US" sz="1600" dirty="0" smtClean="0">
                  <a:effectLst>
                    <a:outerShdw blurRad="50800" dist="38100" dir="2700000" algn="tl" rotWithShape="0">
                      <a:prstClr val="black"/>
                    </a:outerShdw>
                  </a:effectLst>
                  <a:latin typeface="+mn-lt"/>
                </a:rPr>
                <a:t>10k paths/pixel</a:t>
              </a:r>
              <a:endParaRPr lang="en-US" sz="1600" dirty="0">
                <a:effectLst>
                  <a:outerShdw blurRad="50800" dist="38100" dir="2700000" algn="tl" rotWithShape="0">
                    <a:prstClr val="black"/>
                  </a:outerShdw>
                </a:effectLst>
                <a:latin typeface="+mn-lt"/>
              </a:endParaRPr>
            </a:p>
          </p:txBody>
        </p:sp>
        <p:sp>
          <p:nvSpPr>
            <p:cNvPr id="193" name="TextBox 192"/>
            <p:cNvSpPr txBox="1"/>
            <p:nvPr/>
          </p:nvSpPr>
          <p:spPr>
            <a:xfrm>
              <a:off x="6670104" y="6430586"/>
              <a:ext cx="2438651" cy="338555"/>
            </a:xfrm>
            <a:prstGeom prst="rect">
              <a:avLst/>
            </a:prstGeom>
            <a:solidFill>
              <a:schemeClr val="bg1">
                <a:alpha val="80000"/>
              </a:schemeClr>
            </a:solidFill>
          </p:spPr>
          <p:txBody>
            <a:bodyPr wrap="square" rtlCol="0" anchor="ctr">
              <a:spAutoFit/>
            </a:bodyPr>
            <a:lstStyle/>
            <a:p>
              <a:pPr algn="ctr"/>
              <a:r>
                <a:rPr lang="en-US" sz="1600" dirty="0" smtClean="0">
                  <a:solidFill>
                    <a:srgbClr val="FFC000"/>
                  </a:solidFill>
                  <a:effectLst>
                    <a:outerShdw blurRad="50800" dist="38100" dir="2700000" algn="tl" rotWithShape="0">
                      <a:prstClr val="black"/>
                    </a:outerShdw>
                  </a:effectLst>
                  <a:latin typeface="+mn-lt"/>
                </a:rPr>
                <a:t>1.2 billion paths/pixel</a:t>
              </a:r>
              <a:endParaRPr lang="en-US" sz="1600" dirty="0">
                <a:solidFill>
                  <a:srgbClr val="FFC000"/>
                </a:solidFill>
                <a:effectLst>
                  <a:outerShdw blurRad="50800" dist="38100" dir="2700000" algn="tl" rotWithShape="0">
                    <a:prstClr val="black"/>
                  </a:outerShdw>
                </a:effectLst>
                <a:latin typeface="+mn-lt"/>
              </a:endParaRPr>
            </a:p>
          </p:txBody>
        </p:sp>
        <p:sp>
          <p:nvSpPr>
            <p:cNvPr id="196" name="TextBox 195"/>
            <p:cNvSpPr txBox="1"/>
            <p:nvPr/>
          </p:nvSpPr>
          <p:spPr>
            <a:xfrm>
              <a:off x="1197496" y="6430586"/>
              <a:ext cx="2438651" cy="338555"/>
            </a:xfrm>
            <a:prstGeom prst="rect">
              <a:avLst/>
            </a:prstGeom>
            <a:solidFill>
              <a:schemeClr val="bg1">
                <a:alpha val="80000"/>
              </a:schemeClr>
            </a:solidFill>
          </p:spPr>
          <p:txBody>
            <a:bodyPr wrap="square" rtlCol="0" anchor="ctr">
              <a:spAutoFit/>
            </a:bodyPr>
            <a:lstStyle/>
            <a:p>
              <a:pPr algn="ctr"/>
              <a:r>
                <a:rPr lang="en-US" sz="1600" dirty="0" smtClean="0">
                  <a:effectLst>
                    <a:outerShdw blurRad="50800" dist="38100" dir="2700000" algn="tl" rotWithShape="0">
                      <a:prstClr val="black"/>
                    </a:outerShdw>
                  </a:effectLst>
                  <a:latin typeface="+mn-lt"/>
                </a:rPr>
                <a:t>10k paths/pixel</a:t>
              </a:r>
              <a:endParaRPr lang="en-US" sz="1600" dirty="0">
                <a:effectLst>
                  <a:outerShdw blurRad="50800" dist="38100" dir="2700000" algn="tl" rotWithShape="0">
                    <a:prstClr val="black"/>
                  </a:outerShdw>
                </a:effectLst>
                <a:latin typeface="+mn-lt"/>
              </a:endParaRPr>
            </a:p>
          </p:txBody>
        </p:sp>
      </p:grpSp>
      <p:grpSp>
        <p:nvGrpSpPr>
          <p:cNvPr id="20" name="Group 7"/>
          <p:cNvGrpSpPr/>
          <p:nvPr/>
        </p:nvGrpSpPr>
        <p:grpSpPr>
          <a:xfrm>
            <a:off x="611565" y="4258701"/>
            <a:ext cx="7976127" cy="1778491"/>
            <a:chOff x="611559" y="4258702"/>
            <a:chExt cx="7976127" cy="1778490"/>
          </a:xfrm>
        </p:grpSpPr>
        <p:sp>
          <p:nvSpPr>
            <p:cNvPr id="169" name="Rectangle 168"/>
            <p:cNvSpPr/>
            <p:nvPr/>
          </p:nvSpPr>
          <p:spPr>
            <a:xfrm>
              <a:off x="611559" y="5389120"/>
              <a:ext cx="7976127" cy="648072"/>
            </a:xfrm>
            <a:prstGeom prst="rect">
              <a:avLst/>
            </a:prstGeom>
            <a:solidFill>
              <a:schemeClr val="accent2">
                <a:alpha val="52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400" b="1" dirty="0" smtClean="0"/>
                <a:t>Roughly equal path sampling probabilities</a:t>
              </a:r>
              <a:endParaRPr lang="en-US" sz="2400" b="1" dirty="0"/>
            </a:p>
          </p:txBody>
        </p:sp>
        <p:grpSp>
          <p:nvGrpSpPr>
            <p:cNvPr id="21" name="Group 5"/>
            <p:cNvGrpSpPr/>
            <p:nvPr/>
          </p:nvGrpSpPr>
          <p:grpSpPr>
            <a:xfrm>
              <a:off x="6451797" y="4258702"/>
              <a:ext cx="2013726" cy="486322"/>
              <a:chOff x="6451797" y="4310083"/>
              <a:chExt cx="2013726" cy="486322"/>
            </a:xfrm>
          </p:grpSpPr>
          <p:grpSp>
            <p:nvGrpSpPr>
              <p:cNvPr id="22" name="Group 4"/>
              <p:cNvGrpSpPr/>
              <p:nvPr/>
            </p:nvGrpSpPr>
            <p:grpSpPr>
              <a:xfrm>
                <a:off x="6451797" y="4310083"/>
                <a:ext cx="640080" cy="486322"/>
                <a:chOff x="4383131" y="3063055"/>
                <a:chExt cx="640080" cy="486322"/>
              </a:xfrm>
            </p:grpSpPr>
            <p:sp>
              <p:nvSpPr>
                <p:cNvPr id="83" name="Right Brace 82"/>
                <p:cNvSpPr/>
                <p:nvPr/>
              </p:nvSpPr>
              <p:spPr>
                <a:xfrm rot="5400000">
                  <a:off x="4623568" y="2822618"/>
                  <a:ext cx="159205" cy="640080"/>
                </a:xfrm>
                <a:prstGeom prst="rightBrace">
                  <a:avLst>
                    <a:gd name="adj1" fmla="val 17781"/>
                    <a:gd name="adj2" fmla="val 50000"/>
                  </a:avLst>
                </a:prstGeom>
                <a:ln w="15875">
                  <a:solidFill>
                    <a:schemeClr val="tx1"/>
                  </a:solidFill>
                  <a:tailEnd type="none" w="lg" len="lg"/>
                </a:ln>
                <a:effectLst>
                  <a:outerShdw blurRad="25400" dir="27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effectLst>
                      <a:outerShdw blurRad="25400" dist="38100" dir="2700000" algn="tl" rotWithShape="0">
                        <a:prstClr val="black"/>
                      </a:outerShdw>
                    </a:effectLst>
                  </a:endParaRPr>
                </a:p>
              </p:txBody>
            </p:sp>
            <p:sp>
              <p:nvSpPr>
                <p:cNvPr id="3" name="TextBox 2"/>
                <p:cNvSpPr txBox="1">
                  <a:spLocks noRot="1" noChangeAspect="1" noMove="1" noResize="1" noEditPoints="1" noAdjustHandles="1" noChangeArrowheads="1" noChangeShapeType="1" noTextEdit="1"/>
                </p:cNvSpPr>
                <p:nvPr/>
              </p:nvSpPr>
              <p:spPr>
                <a:xfrm>
                  <a:off x="4528016" y="3180045"/>
                  <a:ext cx="396904" cy="369332"/>
                </a:xfrm>
                <a:prstGeom prst="rect">
                  <a:avLst/>
                </a:prstGeom>
                <a:blipFill rotWithShape="1">
                  <a:blip r:embed="rId6" cstate="print">
                    <a:lum bright="-60000"/>
                  </a:blip>
                  <a:stretch>
                    <a:fillRect/>
                  </a:stretch>
                </a:blipFill>
                <a:ln w="15875">
                  <a:noFill/>
                  <a:tailEnd type="none" w="lg" len="lg"/>
                </a:ln>
                <a:effectLst>
                  <a:outerShdw blurRad="25400" dir="2700000" algn="tl" rotWithShape="0">
                    <a:prstClr val="black"/>
                  </a:outerShdw>
                </a:effectLst>
              </p:spPr>
              <p:txBody>
                <a:bodyPr/>
                <a:lstStyle/>
                <a:p>
                  <a:r>
                    <a:rPr lang="en-US">
                      <a:noFill/>
                    </a:rPr>
                    <a:t> </a:t>
                  </a:r>
                </a:p>
              </p:txBody>
            </p:sp>
          </p:grpSp>
          <p:grpSp>
            <p:nvGrpSpPr>
              <p:cNvPr id="23" name="Group 88"/>
              <p:cNvGrpSpPr/>
              <p:nvPr/>
            </p:nvGrpSpPr>
            <p:grpSpPr>
              <a:xfrm>
                <a:off x="7825443" y="4310084"/>
                <a:ext cx="640080" cy="486321"/>
                <a:chOff x="4399571" y="3063056"/>
                <a:chExt cx="640080" cy="486321"/>
              </a:xfrm>
            </p:grpSpPr>
            <p:sp>
              <p:nvSpPr>
                <p:cNvPr id="93" name="Right Brace 92"/>
                <p:cNvSpPr/>
                <p:nvPr/>
              </p:nvSpPr>
              <p:spPr>
                <a:xfrm rot="5400000">
                  <a:off x="4640008" y="2822619"/>
                  <a:ext cx="159205" cy="640080"/>
                </a:xfrm>
                <a:prstGeom prst="rightBrace">
                  <a:avLst>
                    <a:gd name="adj1" fmla="val 17781"/>
                    <a:gd name="adj2" fmla="val 50000"/>
                  </a:avLst>
                </a:prstGeom>
                <a:ln w="15875">
                  <a:solidFill>
                    <a:schemeClr val="tx1"/>
                  </a:solidFill>
                  <a:tailEnd type="none" w="lg" len="lg"/>
                </a:ln>
                <a:effectLst>
                  <a:outerShdw blurRad="25400" dir="27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effectLst>
                      <a:outerShdw blurRad="25400" dist="38100" dir="2700000" algn="tl" rotWithShape="0">
                        <a:prstClr val="black"/>
                      </a:outerShdw>
                    </a:effectLst>
                  </a:endParaRPr>
                </a:p>
              </p:txBody>
            </p:sp>
            <p:sp>
              <p:nvSpPr>
                <p:cNvPr id="94" name="TextBox 93"/>
                <p:cNvSpPr txBox="1">
                  <a:spLocks noRot="1" noChangeAspect="1" noMove="1" noResize="1" noEditPoints="1" noAdjustHandles="1" noChangeArrowheads="1" noChangeShapeType="1" noTextEdit="1"/>
                </p:cNvSpPr>
                <p:nvPr/>
              </p:nvSpPr>
              <p:spPr>
                <a:xfrm>
                  <a:off x="4543192" y="3180045"/>
                  <a:ext cx="396904" cy="369332"/>
                </a:xfrm>
                <a:prstGeom prst="rect">
                  <a:avLst/>
                </a:prstGeom>
                <a:blipFill rotWithShape="1">
                  <a:blip r:embed="rId7" cstate="print">
                    <a:lum bright="-60000"/>
                  </a:blip>
                  <a:stretch>
                    <a:fillRect/>
                  </a:stretch>
                </a:blipFill>
                <a:ln w="15875">
                  <a:noFill/>
                  <a:tailEnd type="none" w="lg" len="lg"/>
                </a:ln>
                <a:effectLst>
                  <a:outerShdw blurRad="25400" dir="2700000" algn="tl" rotWithShape="0">
                    <a:prstClr val="black"/>
                  </a:outerShdw>
                </a:effectLst>
              </p:spPr>
              <p:txBody>
                <a:bodyPr/>
                <a:lstStyle/>
                <a:p>
                  <a:r>
                    <a:rPr lang="en-US">
                      <a:noFill/>
                    </a:rPr>
                    <a:t> </a:t>
                  </a:r>
                </a:p>
              </p:txBody>
            </p:sp>
          </p:grpSp>
        </p:grpSp>
      </p:grpSp>
      <p:sp>
        <p:nvSpPr>
          <p:cNvPr id="96" name="TextBox 95"/>
          <p:cNvSpPr txBox="1"/>
          <p:nvPr/>
        </p:nvSpPr>
        <p:spPr>
          <a:xfrm>
            <a:off x="1197496" y="5683513"/>
            <a:ext cx="7911008" cy="507831"/>
          </a:xfrm>
          <a:prstGeom prst="rect">
            <a:avLst/>
          </a:prstGeom>
          <a:solidFill>
            <a:srgbClr val="7A0000">
              <a:alpha val="90000"/>
            </a:srgbClr>
          </a:solidFill>
        </p:spPr>
        <p:txBody>
          <a:bodyPr wrap="square" bIns="91440" rtlCol="0" anchor="ctr">
            <a:spAutoFit/>
          </a:bodyPr>
          <a:lstStyle/>
          <a:p>
            <a:pPr algn="ctr"/>
            <a:r>
              <a:rPr lang="en-US" sz="2400" b="1" dirty="0" smtClean="0">
                <a:effectLst>
                  <a:outerShdw blurRad="50800" dist="38100" dir="2700000" algn="tl" rotWithShape="0">
                    <a:prstClr val="black"/>
                  </a:outerShdw>
                </a:effectLst>
                <a:latin typeface="+mn-lt"/>
              </a:rPr>
              <a:t>Roughly equal total number of rays per image!</a:t>
            </a:r>
            <a:endParaRPr lang="en-US" sz="2400" b="1" dirty="0">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39001570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20"/>
                                        </p:tgtEl>
                                      </p:cBhvr>
                                    </p:animEffect>
                                    <p:set>
                                      <p:cBhvr>
                                        <p:cTn id="15" dur="1" fill="hold">
                                          <p:stCondLst>
                                            <p:cond delay="499"/>
                                          </p:stCondLst>
                                        </p:cTn>
                                        <p:tgtEl>
                                          <p:spTgt spid="20"/>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8"/>
                                        </p:tgtEl>
                                      </p:cBhvr>
                                    </p:animEffect>
                                    <p:set>
                                      <p:cBhvr>
                                        <p:cTn id="18" dur="1" fill="hold">
                                          <p:stCondLst>
                                            <p:cond delay="499"/>
                                          </p:stCondLst>
                                        </p:cTn>
                                        <p:tgtEl>
                                          <p:spTgt spid="18"/>
                                        </p:tgtEl>
                                        <p:attrNameLst>
                                          <p:attrName>style.visibility</p:attrName>
                                        </p:attrNameLst>
                                      </p:cBhvr>
                                      <p:to>
                                        <p:strVal val="hidden"/>
                                      </p:to>
                                    </p:set>
                                  </p:childTnLst>
                                </p:cTn>
                              </p:par>
                              <p:par>
                                <p:cTn id="19" presetID="42" presetClass="path" presetSubtype="0" accel="50000" decel="50000" fill="hold" nodeType="withEffect">
                                  <p:stCondLst>
                                    <p:cond delay="0"/>
                                  </p:stCondLst>
                                  <p:childTnLst>
                                    <p:animMotion origin="layout" path="M -3.61111E-6 7.40741E-7 L -3.61111E-6 -0.14583 " pathEditMode="relative" rAng="0" ptsTypes="AA">
                                      <p:cBhvr>
                                        <p:cTn id="20" dur="1400" fill="hold"/>
                                        <p:tgtEl>
                                          <p:spTgt spid="7"/>
                                        </p:tgtEl>
                                        <p:attrNameLst>
                                          <p:attrName>ppt_x</p:attrName>
                                          <p:attrName>ppt_y</p:attrName>
                                        </p:attrNameLst>
                                      </p:cBhvr>
                                      <p:rCtr x="0" y="-7292"/>
                                    </p:animMotion>
                                  </p:childTnLst>
                                </p:cTn>
                              </p:par>
                              <p:par>
                                <p:cTn id="21" presetID="10" presetClass="entr" presetSubtype="0" fill="hold" nodeType="withEffect">
                                  <p:stCondLst>
                                    <p:cond delay="7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800"/>
                                        <p:tgtEl>
                                          <p:spTgt spid="4"/>
                                        </p:tgtEl>
                                      </p:cBhvr>
                                    </p:animEffect>
                                  </p:childTnLst>
                                </p:cTn>
                              </p:par>
                              <p:par>
                                <p:cTn id="24" presetID="10" presetClass="entr" presetSubtype="0" fill="hold" nodeType="withEffect">
                                  <p:stCondLst>
                                    <p:cond delay="70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8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42" presetClass="path" presetSubtype="0" accel="50000" decel="50000" fill="hold" nodeType="withEffect">
                                  <p:stCondLst>
                                    <p:cond delay="300"/>
                                  </p:stCondLst>
                                  <p:childTnLst>
                                    <p:animMotion origin="layout" path="M 2.77778E-7 -2.22222E-6 L -0.15903 0.00023 " pathEditMode="relative" rAng="0" ptsTypes="AA">
                                      <p:cBhvr>
                                        <p:cTn id="33" dur="1000" fill="hold"/>
                                        <p:tgtEl>
                                          <p:spTgt spid="4"/>
                                        </p:tgtEl>
                                        <p:attrNameLst>
                                          <p:attrName>ppt_x</p:attrName>
                                          <p:attrName>ppt_y</p:attrName>
                                        </p:attrNameLst>
                                      </p:cBhvr>
                                      <p:rCtr x="-7951" y="0"/>
                                    </p:animMotion>
                                  </p:childTnLst>
                                </p:cTn>
                              </p:par>
                              <p:par>
                                <p:cTn id="34" presetID="10" presetClass="entr" presetSubtype="0" fill="hold" nodeType="withEffect">
                                  <p:stCondLst>
                                    <p:cond delay="90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800"/>
                                        <p:tgtEl>
                                          <p:spTgt spid="6"/>
                                        </p:tgtEl>
                                      </p:cBhvr>
                                    </p:animEffect>
                                  </p:childTnLst>
                                </p:cTn>
                              </p:par>
                            </p:childTnLst>
                          </p:cTn>
                        </p:par>
                        <p:par>
                          <p:cTn id="37" fill="hold">
                            <p:stCondLst>
                              <p:cond delay="1700"/>
                            </p:stCondLst>
                            <p:childTnLst>
                              <p:par>
                                <p:cTn id="38" presetID="10" presetClass="entr" presetSubtype="0" fill="hold" nodeType="afterEffect">
                                  <p:stCondLst>
                                    <p:cond delay="10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3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6"/>
                                        </p:tgtEl>
                                        <p:attrNameLst>
                                          <p:attrName>style.visibility</p:attrName>
                                        </p:attrNameLst>
                                      </p:cBhvr>
                                      <p:to>
                                        <p:strVal val="visible"/>
                                      </p:to>
                                    </p:set>
                                    <p:animEffect transition="in" filter="fade">
                                      <p:cBhvr>
                                        <p:cTn id="45" dur="2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7"/>
            <a:ext cx="8686800" cy="1139825"/>
          </a:xfrm>
        </p:spPr>
        <p:txBody>
          <a:bodyPr/>
          <a:lstStyle/>
          <a:p>
            <a:r>
              <a:rPr lang="en-US" b="1" dirty="0" smtClean="0"/>
              <a:t>Technique comparison – Diffuse </a:t>
            </a:r>
            <a:r>
              <a:rPr lang="en-US" b="1" dirty="0" err="1" smtClean="0"/>
              <a:t>Illum</a:t>
            </a:r>
            <a:r>
              <a:rPr lang="en-US" b="1" dirty="0" smtClean="0"/>
              <a:t>.</a:t>
            </a:r>
            <a:endParaRPr lang="en-US" b="1" dirty="0"/>
          </a:p>
        </p:txBody>
      </p:sp>
      <p:sp>
        <p:nvSpPr>
          <p:cNvPr id="131" name="Vertex merging"/>
          <p:cNvSpPr txBox="1"/>
          <p:nvPr/>
        </p:nvSpPr>
        <p:spPr>
          <a:xfrm>
            <a:off x="6340490" y="4398203"/>
            <a:ext cx="2377440" cy="707886"/>
          </a:xfrm>
          <a:prstGeom prst="rect">
            <a:avLst/>
          </a:prstGeom>
          <a:solidFill>
            <a:schemeClr val="tx1">
              <a:alpha val="20000"/>
            </a:schemeClr>
          </a:solidFill>
        </p:spPr>
        <p:txBody>
          <a:bodyPr wrap="square" rtlCol="0">
            <a:spAutoFit/>
          </a:bodyPr>
          <a:lstStyle/>
          <a:p>
            <a:pPr algn="ctr"/>
            <a:r>
              <a:rPr lang="en-US" sz="2000" dirty="0" smtClean="0">
                <a:effectLst>
                  <a:outerShdw blurRad="50800" dist="38100" dir="2700000" algn="tl" rotWithShape="0">
                    <a:prstClr val="black"/>
                  </a:outerShdw>
                </a:effectLst>
                <a:latin typeface="+mn-lt"/>
              </a:rPr>
              <a:t>Vertex</a:t>
            </a:r>
          </a:p>
          <a:p>
            <a:pPr algn="ctr"/>
            <a:r>
              <a:rPr lang="en-US" sz="2000" dirty="0" smtClean="0">
                <a:effectLst>
                  <a:outerShdw blurRad="50800" dist="38100" dir="2700000" algn="tl" rotWithShape="0">
                    <a:prstClr val="black"/>
                  </a:outerShdw>
                </a:effectLst>
                <a:latin typeface="+mn-lt"/>
              </a:rPr>
              <a:t>Merging</a:t>
            </a:r>
            <a:r>
              <a:rPr lang="en-US" sz="2000" dirty="0" smtClean="0">
                <a:solidFill>
                  <a:schemeClr val="accent1"/>
                </a:solidFill>
                <a:effectLst>
                  <a:outerShdw blurRad="50800" dist="38100" dir="2700000" algn="tl" rotWithShape="0">
                    <a:prstClr val="black"/>
                  </a:outerShdw>
                </a:effectLst>
                <a:latin typeface="+mn-lt"/>
              </a:rPr>
              <a:t> </a:t>
            </a:r>
            <a:r>
              <a:rPr lang="en-US" sz="2000" dirty="0" smtClean="0">
                <a:effectLst>
                  <a:outerShdw blurRad="50800" dist="38100" dir="2700000" algn="tl" rotWithShape="0">
                    <a:prstClr val="black"/>
                  </a:outerShdw>
                </a:effectLst>
                <a:latin typeface="+mn-lt"/>
              </a:rPr>
              <a:t>(</a:t>
            </a:r>
            <a:r>
              <a:rPr lang="en-US" sz="2000" b="1" dirty="0" smtClean="0">
                <a:effectLst>
                  <a:outerShdw blurRad="50800" dist="38100" dir="2700000" algn="tl" rotWithShape="0">
                    <a:prstClr val="black"/>
                  </a:outerShdw>
                </a:effectLst>
                <a:latin typeface="+mn-lt"/>
              </a:rPr>
              <a:t>VM</a:t>
            </a:r>
            <a:r>
              <a:rPr lang="en-US" sz="2000" dirty="0" smtClean="0">
                <a:effectLst>
                  <a:outerShdw blurRad="50800" dist="38100" dir="2700000" algn="tl" rotWithShape="0">
                    <a:prstClr val="black"/>
                  </a:outerShdw>
                </a:effectLst>
                <a:latin typeface="+mn-lt"/>
              </a:rPr>
              <a:t>)</a:t>
            </a:r>
            <a:endParaRPr lang="en-US" sz="2000" dirty="0">
              <a:effectLst>
                <a:outerShdw blurRad="50800" dist="38100" dir="2700000" algn="tl" rotWithShape="0">
                  <a:prstClr val="black"/>
                </a:outerShdw>
              </a:effectLst>
              <a:latin typeface="+mn-lt"/>
            </a:endParaRPr>
          </a:p>
        </p:txBody>
      </p:sp>
      <p:grpSp>
        <p:nvGrpSpPr>
          <p:cNvPr id="3" name="Group 7"/>
          <p:cNvGrpSpPr/>
          <p:nvPr/>
        </p:nvGrpSpPr>
        <p:grpSpPr>
          <a:xfrm>
            <a:off x="451624" y="1397069"/>
            <a:ext cx="2335171" cy="2896027"/>
            <a:chOff x="323528" y="2021939"/>
            <a:chExt cx="2335171" cy="2896026"/>
          </a:xfrm>
        </p:grpSpPr>
        <p:sp>
          <p:nvSpPr>
            <p:cNvPr id="21" name="Rectangle 20"/>
            <p:cNvSpPr>
              <a:spLocks noRot="1" noChangeAspect="1" noMove="1" noResize="1" noEditPoints="1" noAdjustHandles="1" noChangeArrowheads="1" noChangeShapeType="1" noTextEdit="1"/>
            </p:cNvSpPr>
            <p:nvPr/>
          </p:nvSpPr>
          <p:spPr>
            <a:xfrm>
              <a:off x="371585" y="3423489"/>
              <a:ext cx="511999" cy="400110"/>
            </a:xfrm>
            <a:prstGeom prst="rect">
              <a:avLst/>
            </a:prstGeom>
            <a:blipFill rotWithShape="1">
              <a:blip r:embed="rId3" cstate="print">
                <a:lum bright="-60000"/>
              </a:blip>
              <a:stretch>
                <a:fillRect b="-10769"/>
              </a:stretch>
            </a:blipFill>
          </p:spPr>
          <p:txBody>
            <a:bodyPr/>
            <a:lstStyle/>
            <a:p>
              <a:r>
                <a:rPr lang="en-US">
                  <a:noFill/>
                </a:rPr>
                <a:t> </a:t>
              </a:r>
            </a:p>
          </p:txBody>
        </p:sp>
        <p:sp>
          <p:nvSpPr>
            <p:cNvPr id="6" name="Rectangle 5"/>
            <p:cNvSpPr/>
            <p:nvPr/>
          </p:nvSpPr>
          <p:spPr>
            <a:xfrm>
              <a:off x="1090323" y="2385764"/>
              <a:ext cx="1568376"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grpSp>
          <p:nvGrpSpPr>
            <p:cNvPr id="4" name="Group 117"/>
            <p:cNvGrpSpPr/>
            <p:nvPr/>
          </p:nvGrpSpPr>
          <p:grpSpPr>
            <a:xfrm>
              <a:off x="1465756" y="2513134"/>
              <a:ext cx="860188" cy="329144"/>
              <a:chOff x="3444441" y="2883266"/>
              <a:chExt cx="835188" cy="319577"/>
            </a:xfrm>
          </p:grpSpPr>
          <p:sp>
            <p:nvSpPr>
              <p:cNvPr id="119" name="Rectangle 118"/>
              <p:cNvSpPr/>
              <p:nvPr/>
            </p:nvSpPr>
            <p:spPr>
              <a:xfrm>
                <a:off x="3444441" y="2883266"/>
                <a:ext cx="835188" cy="89089"/>
              </a:xfrm>
              <a:prstGeom prst="rect">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GB">
                  <a:effectLst>
                    <a:reflection blurRad="6350" stA="60000" endA="900" endPos="58000" dir="5400000" sy="-100000" algn="bl" rotWithShape="0"/>
                  </a:effectLst>
                </a:endParaRPr>
              </a:p>
            </p:txBody>
          </p:sp>
          <p:grpSp>
            <p:nvGrpSpPr>
              <p:cNvPr id="7" name="Group 119"/>
              <p:cNvGrpSpPr/>
              <p:nvPr/>
            </p:nvGrpSpPr>
            <p:grpSpPr>
              <a:xfrm>
                <a:off x="3456045" y="3024268"/>
                <a:ext cx="811979" cy="178575"/>
                <a:chOff x="3399981" y="3014744"/>
                <a:chExt cx="921967" cy="266618"/>
              </a:xfrm>
            </p:grpSpPr>
            <p:sp>
              <p:nvSpPr>
                <p:cNvPr id="121" name="Isosceles Triangle 120"/>
                <p:cNvSpPr/>
                <p:nvPr/>
              </p:nvSpPr>
              <p:spPr>
                <a:xfrm rot="10800000">
                  <a:off x="3836961" y="3085444"/>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22" name="Isosceles Triangle 121"/>
                <p:cNvSpPr/>
                <p:nvPr/>
              </p:nvSpPr>
              <p:spPr>
                <a:xfrm rot="9000000">
                  <a:off x="4276229" y="3024658"/>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23" name="Isosceles Triangle 122"/>
                <p:cNvSpPr/>
                <p:nvPr/>
              </p:nvSpPr>
              <p:spPr>
                <a:xfrm rot="12600000">
                  <a:off x="3399981" y="3014744"/>
                  <a:ext cx="45719" cy="205071"/>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24" name="Isosceles Triangle 123"/>
                <p:cNvSpPr/>
                <p:nvPr/>
              </p:nvSpPr>
              <p:spPr>
                <a:xfrm rot="11700000">
                  <a:off x="3623980" y="3068176"/>
                  <a:ext cx="45719" cy="205071"/>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25" name="Isosceles Triangle 124"/>
                <p:cNvSpPr/>
                <p:nvPr/>
              </p:nvSpPr>
              <p:spPr>
                <a:xfrm rot="9900000">
                  <a:off x="4051354" y="3077174"/>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grpSp>
        </p:grpSp>
        <p:sp>
          <p:nvSpPr>
            <p:cNvPr id="5" name="Rectangle 4"/>
            <p:cNvSpPr/>
            <p:nvPr/>
          </p:nvSpPr>
          <p:spPr>
            <a:xfrm>
              <a:off x="1090323" y="4492418"/>
              <a:ext cx="1568376"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11" name="Straight Arrow Connector 10"/>
            <p:cNvCxnSpPr>
              <a:stCxn id="17" idx="1"/>
              <a:endCxn id="12" idx="5"/>
            </p:cNvCxnSpPr>
            <p:nvPr/>
          </p:nvCxnSpPr>
          <p:spPr>
            <a:xfrm flipH="1" flipV="1">
              <a:off x="820645" y="3517390"/>
              <a:ext cx="1007831" cy="924924"/>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709507" y="3406254"/>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8" name="Group 12"/>
            <p:cNvGrpSpPr/>
            <p:nvPr/>
          </p:nvGrpSpPr>
          <p:grpSpPr>
            <a:xfrm rot="774754">
              <a:off x="323528" y="3098323"/>
              <a:ext cx="410270" cy="298378"/>
              <a:chOff x="3192789" y="1005143"/>
              <a:chExt cx="785815" cy="571503"/>
            </a:xfrm>
          </p:grpSpPr>
          <p:sp>
            <p:nvSpPr>
              <p:cNvPr id="14" name="Isosceles Triangle 1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5" name="Rectangle 1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19" name="Rectangle 18"/>
            <p:cNvSpPr>
              <a:spLocks noRot="1" noChangeAspect="1" noMove="1" noResize="1" noEditPoints="1" noAdjustHandles="1" noChangeArrowheads="1" noChangeShapeType="1" noTextEdit="1"/>
            </p:cNvSpPr>
            <p:nvPr/>
          </p:nvSpPr>
          <p:spPr>
            <a:xfrm>
              <a:off x="1691757" y="2021939"/>
              <a:ext cx="501676" cy="400110"/>
            </a:xfrm>
            <a:prstGeom prst="rect">
              <a:avLst/>
            </a:prstGeom>
            <a:blipFill rotWithShape="1">
              <a:blip r:embed="rId4" cstate="print">
                <a:lum bright="-60000"/>
              </a:blip>
              <a:stretch>
                <a:fillRect b="-10769"/>
              </a:stretch>
            </a:blipFill>
          </p:spPr>
          <p:txBody>
            <a:bodyPr/>
            <a:lstStyle/>
            <a:p>
              <a:r>
                <a:rPr lang="en-US">
                  <a:noFill/>
                </a:rPr>
                <a:t> </a:t>
              </a:r>
            </a:p>
          </p:txBody>
        </p:sp>
        <p:sp>
          <p:nvSpPr>
            <p:cNvPr id="20" name="Rectangle 19"/>
            <p:cNvSpPr>
              <a:spLocks noRot="1" noChangeAspect="1" noMove="1" noResize="1" noEditPoints="1" noAdjustHandles="1" noChangeArrowheads="1" noChangeShapeType="1" noTextEdit="1"/>
            </p:cNvSpPr>
            <p:nvPr/>
          </p:nvSpPr>
          <p:spPr>
            <a:xfrm>
              <a:off x="1572350" y="4517855"/>
              <a:ext cx="501676" cy="400110"/>
            </a:xfrm>
            <a:prstGeom prst="rect">
              <a:avLst/>
            </a:prstGeom>
            <a:blipFill rotWithShape="1">
              <a:blip r:embed="rId5" cstate="print">
                <a:lum bright="-60000"/>
              </a:blip>
              <a:stretch>
                <a:fillRect b="-7576"/>
              </a:stretch>
            </a:blipFill>
          </p:spPr>
          <p:txBody>
            <a:bodyPr/>
            <a:lstStyle/>
            <a:p>
              <a:r>
                <a:rPr lang="en-US">
                  <a:noFill/>
                </a:rPr>
                <a:t> </a:t>
              </a:r>
            </a:p>
          </p:txBody>
        </p:sp>
        <p:cxnSp>
          <p:nvCxnSpPr>
            <p:cNvPr id="10" name="Straight Arrow Connector 9"/>
            <p:cNvCxnSpPr>
              <a:stCxn id="16" idx="4"/>
              <a:endCxn id="17" idx="0"/>
            </p:cNvCxnSpPr>
            <p:nvPr/>
          </p:nvCxnSpPr>
          <p:spPr>
            <a:xfrm flipH="1">
              <a:off x="1874511" y="2642772"/>
              <a:ext cx="21339" cy="1780474"/>
            </a:xfrm>
            <a:prstGeom prst="straightConnector1">
              <a:avLst/>
            </a:prstGeom>
            <a:ln w="12700">
              <a:solidFill>
                <a:schemeClr val="tx1">
                  <a:lumMod val="65000"/>
                  <a:lumOff val="3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1830747" y="2512568"/>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7" name="Oval 16"/>
            <p:cNvSpPr/>
            <p:nvPr/>
          </p:nvSpPr>
          <p:spPr>
            <a:xfrm>
              <a:off x="1809408" y="4423246"/>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sp>
        <p:nvSpPr>
          <p:cNvPr id="132" name="TextBox 131"/>
          <p:cNvSpPr txBox="1"/>
          <p:nvPr/>
        </p:nvSpPr>
        <p:spPr>
          <a:xfrm>
            <a:off x="517850" y="4398203"/>
            <a:ext cx="2377440" cy="707886"/>
          </a:xfrm>
          <a:prstGeom prst="rect">
            <a:avLst/>
          </a:prstGeom>
          <a:solidFill>
            <a:schemeClr val="tx1">
              <a:alpha val="20000"/>
            </a:schemeClr>
          </a:solidFill>
        </p:spPr>
        <p:txBody>
          <a:bodyPr wrap="square" rtlCol="0">
            <a:spAutoFit/>
          </a:bodyPr>
          <a:lstStyle/>
          <a:p>
            <a:pPr algn="ctr"/>
            <a:r>
              <a:rPr lang="en-US" sz="2000" dirty="0" smtClean="0">
                <a:effectLst>
                  <a:outerShdw blurRad="50800" dist="38100" dir="2700000" algn="tl" rotWithShape="0">
                    <a:prstClr val="black"/>
                  </a:outerShdw>
                </a:effectLst>
                <a:latin typeface="+mn-lt"/>
              </a:rPr>
              <a:t>Vertex connection (</a:t>
            </a:r>
            <a:r>
              <a:rPr lang="en-US" sz="2000" b="1" dirty="0" smtClean="0">
                <a:effectLst>
                  <a:outerShdw blurRad="50800" dist="38100" dir="2700000" algn="tl" rotWithShape="0">
                    <a:prstClr val="black"/>
                  </a:outerShdw>
                </a:effectLst>
                <a:latin typeface="+mn-lt"/>
              </a:rPr>
              <a:t>VC</a:t>
            </a:r>
            <a:r>
              <a:rPr lang="en-US" sz="2000" dirty="0" smtClean="0">
                <a:effectLst>
                  <a:outerShdw blurRad="50800" dist="38100" dir="2700000" algn="tl" rotWithShape="0">
                    <a:prstClr val="black"/>
                  </a:outerShdw>
                </a:effectLst>
                <a:latin typeface="+mn-lt"/>
              </a:rPr>
              <a:t>)</a:t>
            </a:r>
            <a:endParaRPr lang="en-US" sz="2000" dirty="0">
              <a:effectLst>
                <a:outerShdw blurRad="50800" dist="38100" dir="2700000" algn="tl" rotWithShape="0">
                  <a:prstClr val="black"/>
                </a:outerShdw>
              </a:effectLst>
              <a:latin typeface="+mn-lt"/>
            </a:endParaRPr>
          </a:p>
        </p:txBody>
      </p:sp>
      <p:grpSp>
        <p:nvGrpSpPr>
          <p:cNvPr id="9" name="Group 6"/>
          <p:cNvGrpSpPr/>
          <p:nvPr/>
        </p:nvGrpSpPr>
        <p:grpSpPr>
          <a:xfrm>
            <a:off x="3357963" y="1397069"/>
            <a:ext cx="2335171" cy="2896027"/>
            <a:chOff x="3229865" y="2021939"/>
            <a:chExt cx="2335171" cy="2896026"/>
          </a:xfrm>
        </p:grpSpPr>
        <p:sp>
          <p:nvSpPr>
            <p:cNvPr id="55" name="Rectangle 54"/>
            <p:cNvSpPr>
              <a:spLocks noRot="1" noChangeAspect="1" noMove="1" noResize="1" noEditPoints="1" noAdjustHandles="1" noChangeArrowheads="1" noChangeShapeType="1" noTextEdit="1"/>
            </p:cNvSpPr>
            <p:nvPr/>
          </p:nvSpPr>
          <p:spPr>
            <a:xfrm>
              <a:off x="3277922" y="3423489"/>
              <a:ext cx="511999" cy="400110"/>
            </a:xfrm>
            <a:prstGeom prst="rect">
              <a:avLst/>
            </a:prstGeom>
            <a:blipFill rotWithShape="1">
              <a:blip r:embed="rId6" cstate="print">
                <a:lum bright="-60000"/>
              </a:blip>
              <a:stretch>
                <a:fillRect b="-10769"/>
              </a:stretch>
            </a:blipFill>
          </p:spPr>
          <p:txBody>
            <a:bodyPr/>
            <a:lstStyle/>
            <a:p>
              <a:r>
                <a:rPr lang="en-US">
                  <a:noFill/>
                </a:rPr>
                <a:t> </a:t>
              </a:r>
            </a:p>
          </p:txBody>
        </p:sp>
        <p:sp>
          <p:nvSpPr>
            <p:cNvPr id="47" name="Rectangle 46"/>
            <p:cNvSpPr/>
            <p:nvPr/>
          </p:nvSpPr>
          <p:spPr>
            <a:xfrm>
              <a:off x="3996660" y="2385764"/>
              <a:ext cx="1568376"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grpSp>
          <p:nvGrpSpPr>
            <p:cNvPr id="13" name="Group 109"/>
            <p:cNvGrpSpPr/>
            <p:nvPr/>
          </p:nvGrpSpPr>
          <p:grpSpPr>
            <a:xfrm>
              <a:off x="4372948" y="2513134"/>
              <a:ext cx="860188" cy="329144"/>
              <a:chOff x="3444441" y="2883266"/>
              <a:chExt cx="835188" cy="319577"/>
            </a:xfrm>
          </p:grpSpPr>
          <p:sp>
            <p:nvSpPr>
              <p:cNvPr id="111" name="Rectangle 110"/>
              <p:cNvSpPr/>
              <p:nvPr/>
            </p:nvSpPr>
            <p:spPr>
              <a:xfrm>
                <a:off x="3444441" y="2883266"/>
                <a:ext cx="835188" cy="89089"/>
              </a:xfrm>
              <a:prstGeom prst="rect">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GB">
                  <a:effectLst>
                    <a:reflection blurRad="6350" stA="60000" endA="900" endPos="58000" dir="5400000" sy="-100000" algn="bl" rotWithShape="0"/>
                  </a:effectLst>
                </a:endParaRPr>
              </a:p>
            </p:txBody>
          </p:sp>
          <p:grpSp>
            <p:nvGrpSpPr>
              <p:cNvPr id="18" name="Group 111"/>
              <p:cNvGrpSpPr/>
              <p:nvPr/>
            </p:nvGrpSpPr>
            <p:grpSpPr>
              <a:xfrm>
                <a:off x="3456045" y="3024268"/>
                <a:ext cx="811979" cy="178575"/>
                <a:chOff x="3399981" y="3014744"/>
                <a:chExt cx="921967" cy="266618"/>
              </a:xfrm>
            </p:grpSpPr>
            <p:sp>
              <p:nvSpPr>
                <p:cNvPr id="113" name="Isosceles Triangle 112"/>
                <p:cNvSpPr/>
                <p:nvPr/>
              </p:nvSpPr>
              <p:spPr>
                <a:xfrm rot="10800000">
                  <a:off x="3836961" y="3085444"/>
                  <a:ext cx="45719" cy="195918"/>
                </a:xfrm>
                <a:prstGeom prst="triangle">
                  <a:avLst/>
                </a:prstGeom>
                <a:solidFill>
                  <a:srgbClr val="FFC000">
                    <a:alpha val="60000"/>
                  </a:srgbClr>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14" name="Isosceles Triangle 113"/>
                <p:cNvSpPr/>
                <p:nvPr/>
              </p:nvSpPr>
              <p:spPr>
                <a:xfrm rot="9000000">
                  <a:off x="4276229" y="3024658"/>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15" name="Isosceles Triangle 114"/>
                <p:cNvSpPr/>
                <p:nvPr/>
              </p:nvSpPr>
              <p:spPr>
                <a:xfrm rot="12600000">
                  <a:off x="3399981" y="3014744"/>
                  <a:ext cx="45719" cy="205071"/>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16" name="Isosceles Triangle 115"/>
                <p:cNvSpPr/>
                <p:nvPr/>
              </p:nvSpPr>
              <p:spPr>
                <a:xfrm rot="11700000">
                  <a:off x="3623980" y="3068176"/>
                  <a:ext cx="45719" cy="205071"/>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17" name="Isosceles Triangle 116"/>
                <p:cNvSpPr/>
                <p:nvPr/>
              </p:nvSpPr>
              <p:spPr>
                <a:xfrm rot="9900000">
                  <a:off x="4051354" y="3077174"/>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grpSp>
        </p:grpSp>
        <p:sp>
          <p:nvSpPr>
            <p:cNvPr id="46" name="Rectangle 45"/>
            <p:cNvSpPr/>
            <p:nvPr/>
          </p:nvSpPr>
          <p:spPr>
            <a:xfrm>
              <a:off x="3996660" y="4492418"/>
              <a:ext cx="1568376"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48" name="Straight Arrow Connector 47"/>
            <p:cNvCxnSpPr>
              <a:stCxn id="66" idx="1"/>
              <a:endCxn id="49" idx="5"/>
            </p:cNvCxnSpPr>
            <p:nvPr/>
          </p:nvCxnSpPr>
          <p:spPr>
            <a:xfrm flipH="1" flipV="1">
              <a:off x="3726982" y="3517390"/>
              <a:ext cx="1007831" cy="924924"/>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49" name="Oval 48"/>
            <p:cNvSpPr/>
            <p:nvPr/>
          </p:nvSpPr>
          <p:spPr>
            <a:xfrm>
              <a:off x="3615844" y="3406254"/>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22" name="Group 49"/>
            <p:cNvGrpSpPr/>
            <p:nvPr/>
          </p:nvGrpSpPr>
          <p:grpSpPr>
            <a:xfrm rot="774754">
              <a:off x="3229865" y="3098323"/>
              <a:ext cx="410270" cy="298378"/>
              <a:chOff x="3192789" y="1005143"/>
              <a:chExt cx="785815" cy="571503"/>
            </a:xfrm>
          </p:grpSpPr>
          <p:sp>
            <p:nvSpPr>
              <p:cNvPr id="51" name="Isosceles Triangle 50"/>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52" name="Rectangle 51"/>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53" name="Rectangle 52"/>
            <p:cNvSpPr>
              <a:spLocks noRot="1" noChangeAspect="1" noMove="1" noResize="1" noEditPoints="1" noAdjustHandles="1" noChangeArrowheads="1" noChangeShapeType="1" noTextEdit="1"/>
            </p:cNvSpPr>
            <p:nvPr/>
          </p:nvSpPr>
          <p:spPr>
            <a:xfrm>
              <a:off x="4598094" y="2021939"/>
              <a:ext cx="501676" cy="400110"/>
            </a:xfrm>
            <a:prstGeom prst="rect">
              <a:avLst/>
            </a:prstGeom>
            <a:blipFill rotWithShape="1">
              <a:blip r:embed="rId7" cstate="print">
                <a:lum bright="-60000"/>
              </a:blip>
              <a:stretch>
                <a:fillRect b="-10769"/>
              </a:stretch>
            </a:blipFill>
          </p:spPr>
          <p:txBody>
            <a:bodyPr/>
            <a:lstStyle/>
            <a:p>
              <a:r>
                <a:rPr lang="en-US">
                  <a:noFill/>
                </a:rPr>
                <a:t> </a:t>
              </a:r>
            </a:p>
          </p:txBody>
        </p:sp>
        <p:sp>
          <p:nvSpPr>
            <p:cNvPr id="54" name="Rectangle 53"/>
            <p:cNvSpPr>
              <a:spLocks noRot="1" noChangeAspect="1" noMove="1" noResize="1" noEditPoints="1" noAdjustHandles="1" noChangeArrowheads="1" noChangeShapeType="1" noTextEdit="1"/>
            </p:cNvSpPr>
            <p:nvPr/>
          </p:nvSpPr>
          <p:spPr>
            <a:xfrm>
              <a:off x="4478687" y="4517855"/>
              <a:ext cx="501676" cy="400110"/>
            </a:xfrm>
            <a:prstGeom prst="rect">
              <a:avLst/>
            </a:prstGeom>
            <a:blipFill rotWithShape="1">
              <a:blip r:embed="rId8" cstate="print">
                <a:lum bright="-60000"/>
              </a:blip>
              <a:stretch>
                <a:fillRect b="-7576"/>
              </a:stretch>
            </a:blipFill>
          </p:spPr>
          <p:txBody>
            <a:bodyPr/>
            <a:lstStyle/>
            <a:p>
              <a:r>
                <a:rPr lang="en-US">
                  <a:noFill/>
                </a:rPr>
                <a:t> </a:t>
              </a:r>
            </a:p>
          </p:txBody>
        </p:sp>
        <p:cxnSp>
          <p:nvCxnSpPr>
            <p:cNvPr id="91" name="Straight Arrow Connector 90"/>
            <p:cNvCxnSpPr/>
            <p:nvPr/>
          </p:nvCxnSpPr>
          <p:spPr>
            <a:xfrm flipH="1">
              <a:off x="4781754" y="2642772"/>
              <a:ext cx="22194" cy="1780474"/>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90" name="Oval 89"/>
            <p:cNvSpPr/>
            <p:nvPr/>
          </p:nvSpPr>
          <p:spPr>
            <a:xfrm>
              <a:off x="4737939" y="2512568"/>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66" name="Oval 65"/>
            <p:cNvSpPr/>
            <p:nvPr/>
          </p:nvSpPr>
          <p:spPr>
            <a:xfrm>
              <a:off x="4715745" y="4423246"/>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sp>
        <p:nvSpPr>
          <p:cNvPr id="133" name="TextBox 132"/>
          <p:cNvSpPr txBox="1"/>
          <p:nvPr/>
        </p:nvSpPr>
        <p:spPr>
          <a:xfrm>
            <a:off x="3429170" y="4398203"/>
            <a:ext cx="2377440" cy="707886"/>
          </a:xfrm>
          <a:prstGeom prst="rect">
            <a:avLst/>
          </a:prstGeom>
          <a:solidFill>
            <a:schemeClr val="tx1">
              <a:alpha val="20000"/>
            </a:schemeClr>
          </a:solidFill>
        </p:spPr>
        <p:txBody>
          <a:bodyPr wrap="square" rtlCol="0">
            <a:spAutoFit/>
          </a:bodyPr>
          <a:lstStyle/>
          <a:p>
            <a:pPr algn="ctr"/>
            <a:r>
              <a:rPr lang="en-US" sz="2000" dirty="0" smtClean="0">
                <a:effectLst>
                  <a:outerShdw blurRad="50800" dist="38100" dir="2700000" algn="tl" rotWithShape="0">
                    <a:prstClr val="black"/>
                  </a:outerShdw>
                </a:effectLst>
                <a:latin typeface="+mn-lt"/>
              </a:rPr>
              <a:t>Unidirectional sampling (</a:t>
            </a:r>
            <a:r>
              <a:rPr lang="en-US" sz="2000" b="1" dirty="0" smtClean="0">
                <a:effectLst>
                  <a:outerShdw blurRad="50800" dist="38100" dir="2700000" algn="tl" rotWithShape="0">
                    <a:prstClr val="black"/>
                  </a:outerShdw>
                </a:effectLst>
                <a:latin typeface="+mn-lt"/>
              </a:rPr>
              <a:t>US</a:t>
            </a:r>
            <a:r>
              <a:rPr lang="en-US" sz="2000" dirty="0" smtClean="0">
                <a:effectLst>
                  <a:outerShdw blurRad="50800" dist="38100" dir="2700000" algn="tl" rotWithShape="0">
                    <a:prstClr val="black"/>
                  </a:outerShdw>
                </a:effectLst>
                <a:latin typeface="+mn-lt"/>
              </a:rPr>
              <a:t>)</a:t>
            </a:r>
            <a:endParaRPr lang="en-US" sz="2000" dirty="0">
              <a:effectLst>
                <a:outerShdw blurRad="50800" dist="38100" dir="2700000" algn="tl" rotWithShape="0">
                  <a:prstClr val="black"/>
                </a:outerShdw>
              </a:effectLst>
              <a:latin typeface="+mn-lt"/>
            </a:endParaRPr>
          </a:p>
        </p:txBody>
      </p:sp>
      <p:sp>
        <p:nvSpPr>
          <p:cNvPr id="85" name="Rectangle 84"/>
          <p:cNvSpPr>
            <a:spLocks noRot="1" noChangeAspect="1" noMove="1" noResize="1" noEditPoints="1" noAdjustHandles="1" noChangeArrowheads="1" noChangeShapeType="1" noTextEdit="1"/>
          </p:cNvSpPr>
          <p:nvPr/>
        </p:nvSpPr>
        <p:spPr>
          <a:xfrm>
            <a:off x="3429170" y="5365195"/>
            <a:ext cx="5288760" cy="1224136"/>
          </a:xfrm>
          <a:prstGeom prst="rect">
            <a:avLst/>
          </a:prstGeom>
          <a:blipFill rotWithShape="1">
            <a:blip r:embed="rId9" cstate="print"/>
            <a:stretch>
              <a:fillRect/>
            </a:stretch>
          </a:blipFill>
          <a:ln>
            <a:noFill/>
          </a:ln>
          <a:effectLst>
            <a:outerShdw blurRad="50800" dist="38100" dir="7740000" algn="t" rotWithShape="0">
              <a:srgbClr val="000000">
                <a:alpha val="60000"/>
              </a:srgbClr>
            </a:outerShdw>
          </a:effectLst>
        </p:spPr>
        <p:txBody>
          <a:bodyPr/>
          <a:lstStyle/>
          <a:p>
            <a:r>
              <a:rPr lang="en-US">
                <a:noFill/>
              </a:rPr>
              <a:t> </a:t>
            </a:r>
          </a:p>
        </p:txBody>
      </p:sp>
      <p:grpSp>
        <p:nvGrpSpPr>
          <p:cNvPr id="23" name="Group 27"/>
          <p:cNvGrpSpPr/>
          <p:nvPr/>
        </p:nvGrpSpPr>
        <p:grpSpPr>
          <a:xfrm>
            <a:off x="6269280" y="1397069"/>
            <a:ext cx="2335171" cy="2896027"/>
            <a:chOff x="6269277" y="1397070"/>
            <a:chExt cx="2335171" cy="2896026"/>
          </a:xfrm>
        </p:grpSpPr>
        <p:sp>
          <p:nvSpPr>
            <p:cNvPr id="76" name="Rectangle 75"/>
            <p:cNvSpPr>
              <a:spLocks noRot="1" noChangeAspect="1" noMove="1" noResize="1" noEditPoints="1" noAdjustHandles="1" noChangeArrowheads="1" noChangeShapeType="1" noTextEdit="1"/>
            </p:cNvSpPr>
            <p:nvPr/>
          </p:nvSpPr>
          <p:spPr>
            <a:xfrm>
              <a:off x="6317334" y="2798620"/>
              <a:ext cx="511999" cy="400110"/>
            </a:xfrm>
            <a:prstGeom prst="rect">
              <a:avLst/>
            </a:prstGeom>
            <a:blipFill rotWithShape="1">
              <a:blip r:embed="rId10" cstate="print">
                <a:lum bright="-60000"/>
              </a:blip>
              <a:stretch>
                <a:fillRect b="-9091"/>
              </a:stretch>
            </a:blipFill>
          </p:spPr>
          <p:txBody>
            <a:bodyPr/>
            <a:lstStyle/>
            <a:p>
              <a:r>
                <a:rPr lang="en-US">
                  <a:noFill/>
                </a:rPr>
                <a:t> </a:t>
              </a:r>
            </a:p>
          </p:txBody>
        </p:sp>
        <p:sp>
          <p:nvSpPr>
            <p:cNvPr id="67" name="Rectangle 66"/>
            <p:cNvSpPr/>
            <p:nvPr/>
          </p:nvSpPr>
          <p:spPr>
            <a:xfrm>
              <a:off x="7036072" y="3867549"/>
              <a:ext cx="1568376"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68" name="Rectangle 67"/>
            <p:cNvSpPr/>
            <p:nvPr/>
          </p:nvSpPr>
          <p:spPr>
            <a:xfrm>
              <a:off x="7036072" y="1760895"/>
              <a:ext cx="1568376"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70" name="Oval 69"/>
            <p:cNvSpPr/>
            <p:nvPr/>
          </p:nvSpPr>
          <p:spPr>
            <a:xfrm>
              <a:off x="6655256" y="278138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24" name="Group 70"/>
            <p:cNvGrpSpPr/>
            <p:nvPr/>
          </p:nvGrpSpPr>
          <p:grpSpPr>
            <a:xfrm rot="774754">
              <a:off x="6269277" y="2473454"/>
              <a:ext cx="410270" cy="298378"/>
              <a:chOff x="3192789" y="1005143"/>
              <a:chExt cx="785815" cy="571503"/>
            </a:xfrm>
          </p:grpSpPr>
          <p:sp>
            <p:nvSpPr>
              <p:cNvPr id="72" name="Isosceles Triangle 71"/>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73" name="Rectangle 72"/>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74" name="Rectangle 73"/>
            <p:cNvSpPr>
              <a:spLocks noRot="1" noChangeAspect="1" noMove="1" noResize="1" noEditPoints="1" noAdjustHandles="1" noChangeArrowheads="1" noChangeShapeType="1" noTextEdit="1"/>
            </p:cNvSpPr>
            <p:nvPr/>
          </p:nvSpPr>
          <p:spPr>
            <a:xfrm>
              <a:off x="7637506" y="1397070"/>
              <a:ext cx="501676" cy="400110"/>
            </a:xfrm>
            <a:prstGeom prst="rect">
              <a:avLst/>
            </a:prstGeom>
            <a:blipFill rotWithShape="1">
              <a:blip r:embed="rId11" cstate="print">
                <a:lum bright="-60000"/>
              </a:blip>
              <a:stretch>
                <a:fillRect b="-9091"/>
              </a:stretch>
            </a:blipFill>
          </p:spPr>
          <p:txBody>
            <a:bodyPr/>
            <a:lstStyle/>
            <a:p>
              <a:r>
                <a:rPr lang="en-US">
                  <a:noFill/>
                </a:rPr>
                <a:t> </a:t>
              </a:r>
            </a:p>
          </p:txBody>
        </p:sp>
        <p:sp>
          <p:nvSpPr>
            <p:cNvPr id="75" name="Rectangle 74"/>
            <p:cNvSpPr>
              <a:spLocks noRot="1" noChangeAspect="1" noMove="1" noResize="1" noEditPoints="1" noAdjustHandles="1" noChangeArrowheads="1" noChangeShapeType="1" noTextEdit="1"/>
            </p:cNvSpPr>
            <p:nvPr/>
          </p:nvSpPr>
          <p:spPr>
            <a:xfrm>
              <a:off x="7518099" y="3892986"/>
              <a:ext cx="501676" cy="400110"/>
            </a:xfrm>
            <a:prstGeom prst="rect">
              <a:avLst/>
            </a:prstGeom>
            <a:blipFill rotWithShape="1">
              <a:blip r:embed="rId12" cstate="print">
                <a:lum bright="-60000"/>
              </a:blip>
              <a:stretch>
                <a:fillRect b="-9231"/>
              </a:stretch>
            </a:blipFill>
          </p:spPr>
          <p:txBody>
            <a:bodyPr/>
            <a:lstStyle/>
            <a:p>
              <a:r>
                <a:rPr lang="en-US">
                  <a:noFill/>
                </a:rPr>
                <a:t> </a:t>
              </a:r>
            </a:p>
          </p:txBody>
        </p:sp>
        <p:grpSp>
          <p:nvGrpSpPr>
            <p:cNvPr id="25" name="Group 76"/>
            <p:cNvGrpSpPr/>
            <p:nvPr/>
          </p:nvGrpSpPr>
          <p:grpSpPr>
            <a:xfrm>
              <a:off x="7411505" y="1888265"/>
              <a:ext cx="860188" cy="329144"/>
              <a:chOff x="3444441" y="2883266"/>
              <a:chExt cx="835188" cy="319577"/>
            </a:xfrm>
          </p:grpSpPr>
          <p:sp>
            <p:nvSpPr>
              <p:cNvPr id="78" name="Rectangle 77"/>
              <p:cNvSpPr/>
              <p:nvPr/>
            </p:nvSpPr>
            <p:spPr>
              <a:xfrm>
                <a:off x="3444441" y="2883266"/>
                <a:ext cx="835188" cy="89089"/>
              </a:xfrm>
              <a:prstGeom prst="rect">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GB">
                  <a:effectLst>
                    <a:reflection blurRad="6350" stA="60000" endA="900" endPos="58000" dir="5400000" sy="-100000" algn="bl" rotWithShape="0"/>
                  </a:effectLst>
                </a:endParaRPr>
              </a:p>
            </p:txBody>
          </p:sp>
          <p:grpSp>
            <p:nvGrpSpPr>
              <p:cNvPr id="27" name="Group 78"/>
              <p:cNvGrpSpPr/>
              <p:nvPr/>
            </p:nvGrpSpPr>
            <p:grpSpPr>
              <a:xfrm>
                <a:off x="3456045" y="3024268"/>
                <a:ext cx="811979" cy="178575"/>
                <a:chOff x="3399981" y="3014744"/>
                <a:chExt cx="921967" cy="266618"/>
              </a:xfrm>
            </p:grpSpPr>
            <p:sp>
              <p:nvSpPr>
                <p:cNvPr id="80" name="Isosceles Triangle 79"/>
                <p:cNvSpPr/>
                <p:nvPr/>
              </p:nvSpPr>
              <p:spPr>
                <a:xfrm rot="10800000">
                  <a:off x="3836961" y="3085444"/>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81" name="Isosceles Triangle 80"/>
                <p:cNvSpPr/>
                <p:nvPr/>
              </p:nvSpPr>
              <p:spPr>
                <a:xfrm rot="9000000">
                  <a:off x="4276229" y="3024658"/>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82" name="Isosceles Triangle 81"/>
                <p:cNvSpPr/>
                <p:nvPr/>
              </p:nvSpPr>
              <p:spPr>
                <a:xfrm rot="12600000">
                  <a:off x="3399981" y="3014744"/>
                  <a:ext cx="45719" cy="205071"/>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83" name="Isosceles Triangle 82"/>
                <p:cNvSpPr/>
                <p:nvPr/>
              </p:nvSpPr>
              <p:spPr>
                <a:xfrm rot="11700000">
                  <a:off x="3623980" y="3068176"/>
                  <a:ext cx="45719" cy="205071"/>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84" name="Isosceles Triangle 83"/>
                <p:cNvSpPr/>
                <p:nvPr/>
              </p:nvSpPr>
              <p:spPr>
                <a:xfrm rot="9900000">
                  <a:off x="4051354" y="3077174"/>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grpSp>
        </p:grpSp>
        <p:sp>
          <p:nvSpPr>
            <p:cNvPr id="86" name="Oval 85"/>
            <p:cNvSpPr/>
            <p:nvPr/>
          </p:nvSpPr>
          <p:spPr>
            <a:xfrm>
              <a:off x="7776496" y="1887699"/>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8" name="Oval 107"/>
            <p:cNvSpPr/>
            <p:nvPr/>
          </p:nvSpPr>
          <p:spPr>
            <a:xfrm>
              <a:off x="7380728" y="3728833"/>
              <a:ext cx="877008" cy="267238"/>
            </a:xfrm>
            <a:prstGeom prst="ellipse">
              <a:avLst/>
            </a:prstGeom>
            <a:solidFill>
              <a:srgbClr val="FFC000">
                <a:alpha val="20000"/>
              </a:srgbClr>
            </a:solidFill>
            <a:ln w="25400" cap="rnd">
              <a:solidFill>
                <a:srgbClr val="FFC000"/>
              </a:solidFill>
              <a:prstDash val="sysDash"/>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69" name="Straight Arrow Connector 68"/>
            <p:cNvCxnSpPr>
              <a:endCxn id="70" idx="5"/>
            </p:cNvCxnSpPr>
            <p:nvPr/>
          </p:nvCxnSpPr>
          <p:spPr>
            <a:xfrm flipH="1" flipV="1">
              <a:off x="6766394" y="2892521"/>
              <a:ext cx="1007831" cy="924924"/>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endCxn id="86" idx="4"/>
            </p:cNvCxnSpPr>
            <p:nvPr/>
          </p:nvCxnSpPr>
          <p:spPr>
            <a:xfrm flipV="1">
              <a:off x="7820260" y="2017903"/>
              <a:ext cx="21339" cy="1780474"/>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nvGrpSpPr>
            <p:cNvPr id="28" name="Group 106"/>
            <p:cNvGrpSpPr/>
            <p:nvPr/>
          </p:nvGrpSpPr>
          <p:grpSpPr>
            <a:xfrm>
              <a:off x="7755157" y="3798377"/>
              <a:ext cx="131846" cy="128688"/>
              <a:chOff x="5652120" y="3618210"/>
              <a:chExt cx="323923" cy="316165"/>
            </a:xfrm>
          </p:grpSpPr>
          <p:sp>
            <p:nvSpPr>
              <p:cNvPr id="103" name="Chord 102"/>
              <p:cNvSpPr/>
              <p:nvPr/>
            </p:nvSpPr>
            <p:spPr>
              <a:xfrm>
                <a:off x="5652120" y="3618210"/>
                <a:ext cx="314846" cy="314846"/>
              </a:xfrm>
              <a:prstGeom prst="chord">
                <a:avLst>
                  <a:gd name="adj1" fmla="val 5412850"/>
                  <a:gd name="adj2" fmla="val 16200000"/>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4" name="Chord 103"/>
              <p:cNvSpPr/>
              <p:nvPr/>
            </p:nvSpPr>
            <p:spPr>
              <a:xfrm rot="10800000">
                <a:off x="5661197" y="3619529"/>
                <a:ext cx="314846" cy="314846"/>
              </a:xfrm>
              <a:prstGeom prst="chord">
                <a:avLst>
                  <a:gd name="adj1" fmla="val 5412850"/>
                  <a:gd name="adj2" fmla="val 16200000"/>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6" name="Oval 105"/>
              <p:cNvSpPr/>
              <p:nvPr/>
            </p:nvSpPr>
            <p:spPr>
              <a:xfrm>
                <a:off x="5696702" y="3658834"/>
                <a:ext cx="236234" cy="236234"/>
              </a:xfrm>
              <a:prstGeom prst="ellipse">
                <a:avLst/>
              </a:prstGeom>
              <a:solidFill>
                <a:schemeClr val="bg2"/>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grpSp>
      <p:grpSp>
        <p:nvGrpSpPr>
          <p:cNvPr id="29" name="Group 86"/>
          <p:cNvGrpSpPr/>
          <p:nvPr/>
        </p:nvGrpSpPr>
        <p:grpSpPr>
          <a:xfrm>
            <a:off x="7697827" y="992516"/>
            <a:ext cx="1493719" cy="492269"/>
            <a:chOff x="216180" y="1139653"/>
            <a:chExt cx="1493719" cy="492269"/>
          </a:xfrm>
        </p:grpSpPr>
        <p:sp>
          <p:nvSpPr>
            <p:cNvPr id="88" name="TextBox 87"/>
            <p:cNvSpPr txBox="1"/>
            <p:nvPr/>
          </p:nvSpPr>
          <p:spPr>
            <a:xfrm>
              <a:off x="513738" y="1139653"/>
              <a:ext cx="1018227" cy="276999"/>
            </a:xfrm>
            <a:prstGeom prst="rect">
              <a:avLst/>
            </a:prstGeom>
            <a:noFill/>
          </p:spPr>
          <p:txBody>
            <a:bodyPr wrap="none" rtlCol="0">
              <a:spAutoFit/>
            </a:bodyPr>
            <a:lstStyle/>
            <a:p>
              <a:r>
                <a:rPr lang="en-US" sz="1200" dirty="0" smtClean="0">
                  <a:latin typeface="+mn-lt"/>
                </a:rPr>
                <a:t>Diffuse light</a:t>
              </a:r>
              <a:endParaRPr lang="en-US" sz="1200" dirty="0">
                <a:latin typeface="+mn-lt"/>
              </a:endParaRPr>
            </a:p>
          </p:txBody>
        </p:sp>
        <p:sp>
          <p:nvSpPr>
            <p:cNvPr id="89" name="Rectangle 88"/>
            <p:cNvSpPr/>
            <p:nvPr/>
          </p:nvSpPr>
          <p:spPr>
            <a:xfrm>
              <a:off x="216726" y="1232274"/>
              <a:ext cx="306268" cy="91756"/>
            </a:xfrm>
            <a:prstGeom prst="rect">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GB">
                <a:effectLst>
                  <a:reflection blurRad="6350" stA="60000" endA="900" endPos="58000" dir="5400000" sy="-100000" algn="bl" rotWithShape="0"/>
                </a:effectLst>
              </a:endParaRPr>
            </a:p>
          </p:txBody>
        </p:sp>
        <p:sp>
          <p:nvSpPr>
            <p:cNvPr id="93" name="TextBox 92"/>
            <p:cNvSpPr txBox="1"/>
            <p:nvPr/>
          </p:nvSpPr>
          <p:spPr>
            <a:xfrm>
              <a:off x="513738" y="1354923"/>
              <a:ext cx="1196161" cy="276999"/>
            </a:xfrm>
            <a:prstGeom prst="rect">
              <a:avLst/>
            </a:prstGeom>
            <a:noFill/>
          </p:spPr>
          <p:txBody>
            <a:bodyPr wrap="none" rtlCol="0">
              <a:spAutoFit/>
            </a:bodyPr>
            <a:lstStyle/>
            <a:p>
              <a:r>
                <a:rPr lang="en-US" sz="1200" dirty="0" smtClean="0">
                  <a:latin typeface="+mn-lt"/>
                </a:rPr>
                <a:t>Diffuse surface</a:t>
              </a:r>
              <a:endParaRPr lang="en-US" sz="1200" dirty="0">
                <a:latin typeface="+mn-lt"/>
              </a:endParaRPr>
            </a:p>
          </p:txBody>
        </p:sp>
        <p:sp>
          <p:nvSpPr>
            <p:cNvPr id="95" name="Rectangle 94"/>
            <p:cNvSpPr/>
            <p:nvPr/>
          </p:nvSpPr>
          <p:spPr>
            <a:xfrm>
              <a:off x="216180" y="1432391"/>
              <a:ext cx="306814"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grpSp>
    </p:spTree>
    <p:extLst>
      <p:ext uri="{BB962C8B-B14F-4D97-AF65-F5344CB8AC3E}">
        <p14:creationId xmlns:p14="http://schemas.microsoft.com/office/powerpoint/2010/main" val="14573131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t>
            </a:r>
            <a:r>
              <a:rPr lang="cs-CZ" dirty="0" smtClean="0"/>
              <a:t>CM – </a:t>
            </a:r>
            <a:r>
              <a:rPr lang="en-US" dirty="0" smtClean="0"/>
              <a:t>Algorithm overview</a:t>
            </a:r>
            <a:endParaRPr lang="en-US" dirty="0"/>
          </a:p>
        </p:txBody>
      </p:sp>
      <p:sp>
        <p:nvSpPr>
          <p:cNvPr id="18" name="Vertex connection"/>
          <p:cNvSpPr txBox="1"/>
          <p:nvPr/>
        </p:nvSpPr>
        <p:spPr>
          <a:xfrm>
            <a:off x="701180" y="976875"/>
            <a:ext cx="7741651" cy="400110"/>
          </a:xfrm>
          <a:prstGeom prst="rect">
            <a:avLst/>
          </a:prstGeom>
          <a:solidFill>
            <a:schemeClr val="tx1">
              <a:alpha val="10000"/>
            </a:schemeClr>
          </a:solidFill>
        </p:spPr>
        <p:txBody>
          <a:bodyPr wrap="square" rtlCol="0">
            <a:spAutoFit/>
          </a:bodyPr>
          <a:lstStyle/>
          <a:p>
            <a:pPr lvl="0"/>
            <a:r>
              <a:rPr lang="en-US" sz="2000" b="1" dirty="0" smtClean="0">
                <a:solidFill>
                  <a:srgbClr val="FFC000"/>
                </a:solidFill>
                <a:effectLst>
                  <a:outerShdw blurRad="50800" dist="38100" dir="2700000" algn="tl" rotWithShape="0">
                    <a:prstClr val="black"/>
                  </a:outerShdw>
                </a:effectLst>
                <a:latin typeface="Georgia"/>
              </a:rPr>
              <a:t>Stage 1: Light sub-path sampling</a:t>
            </a:r>
            <a:endParaRPr lang="en-US" sz="2000" b="1" dirty="0">
              <a:solidFill>
                <a:srgbClr val="FFC000"/>
              </a:solidFill>
              <a:effectLst>
                <a:outerShdw blurRad="50800" dist="38100" dir="2700000" algn="tl" rotWithShape="0">
                  <a:prstClr val="black"/>
                </a:outerShdw>
              </a:effectLst>
              <a:latin typeface="Georgia"/>
            </a:endParaRPr>
          </a:p>
        </p:txBody>
      </p:sp>
      <p:grpSp>
        <p:nvGrpSpPr>
          <p:cNvPr id="3" name="Group 51"/>
          <p:cNvGrpSpPr/>
          <p:nvPr/>
        </p:nvGrpSpPr>
        <p:grpSpPr>
          <a:xfrm>
            <a:off x="3310148" y="1435010"/>
            <a:ext cx="2527732" cy="2423894"/>
            <a:chOff x="3310148" y="1310887"/>
            <a:chExt cx="2527732" cy="2423895"/>
          </a:xfrm>
        </p:grpSpPr>
        <p:sp>
          <p:nvSpPr>
            <p:cNvPr id="21" name="Vertex connection"/>
            <p:cNvSpPr txBox="1"/>
            <p:nvPr/>
          </p:nvSpPr>
          <p:spPr>
            <a:xfrm>
              <a:off x="3310148" y="3365450"/>
              <a:ext cx="2527732" cy="369332"/>
            </a:xfrm>
            <a:prstGeom prst="rect">
              <a:avLst/>
            </a:prstGeom>
            <a:solidFill>
              <a:schemeClr val="tx1">
                <a:alpha val="20000"/>
              </a:schemeClr>
            </a:solidFill>
          </p:spPr>
          <p:txBody>
            <a:bodyPr wrap="square" rtlCol="0">
              <a:spAutoFit/>
            </a:bodyPr>
            <a:lstStyle/>
            <a:p>
              <a:r>
                <a:rPr lang="en-US" dirty="0" smtClean="0">
                  <a:solidFill>
                    <a:prstClr val="black"/>
                  </a:solidFill>
                  <a:effectLst>
                    <a:outerShdw blurRad="50800" dist="38100" dir="2700000" algn="tl" rotWithShape="0">
                      <a:prstClr val="black"/>
                    </a:outerShdw>
                  </a:effectLst>
                  <a:latin typeface="Georgia"/>
                </a:rPr>
                <a:t>b) Connect to eye</a:t>
              </a:r>
              <a:endParaRPr lang="en-US" b="1" dirty="0">
                <a:effectLst>
                  <a:outerShdw blurRad="50800" dist="38100" dir="2700000" algn="tl" rotWithShape="0">
                    <a:prstClr val="black"/>
                  </a:outerShdw>
                </a:effectLst>
                <a:latin typeface="+mn-lt"/>
              </a:endParaRPr>
            </a:p>
          </p:txBody>
        </p:sp>
        <p:sp>
          <p:nvSpPr>
            <p:cNvPr id="20" name="Rectangle 19"/>
            <p:cNvSpPr/>
            <p:nvPr/>
          </p:nvSpPr>
          <p:spPr>
            <a:xfrm>
              <a:off x="3310148" y="1310887"/>
              <a:ext cx="2527732" cy="2052522"/>
            </a:xfrm>
            <a:prstGeom prst="rect">
              <a:avLst/>
            </a:prstGeom>
            <a:solidFill>
              <a:schemeClr val="bg1">
                <a:alpha val="9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pic>
          <p:nvPicPr>
            <p:cNvPr id="10" name="Picture 5" descr="D:\Dropbox\Presentations\SIGGRAPH_Asia_2012\Teaser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876" t="-1" r="34416" b="54968"/>
            <a:stretch/>
          </p:blipFill>
          <p:spPr bwMode="auto">
            <a:xfrm>
              <a:off x="3386962" y="1394734"/>
              <a:ext cx="2374105" cy="1904385"/>
            </a:xfrm>
            <a:prstGeom prst="rect">
              <a:avLst/>
            </a:prstGeom>
            <a:solidFill>
              <a:schemeClr val="bg1"/>
            </a:solidFill>
            <a:extLst/>
          </p:spPr>
        </p:pic>
      </p:grpSp>
      <p:grpSp>
        <p:nvGrpSpPr>
          <p:cNvPr id="4" name="Group 50"/>
          <p:cNvGrpSpPr/>
          <p:nvPr/>
        </p:nvGrpSpPr>
        <p:grpSpPr>
          <a:xfrm>
            <a:off x="5915092" y="1435010"/>
            <a:ext cx="2527732" cy="2423894"/>
            <a:chOff x="5915092" y="1310887"/>
            <a:chExt cx="2527732" cy="2423895"/>
          </a:xfrm>
        </p:grpSpPr>
        <p:sp>
          <p:nvSpPr>
            <p:cNvPr id="23" name="Vertex connection"/>
            <p:cNvSpPr txBox="1"/>
            <p:nvPr/>
          </p:nvSpPr>
          <p:spPr>
            <a:xfrm>
              <a:off x="5915092" y="3365450"/>
              <a:ext cx="2527732" cy="369332"/>
            </a:xfrm>
            <a:prstGeom prst="rect">
              <a:avLst/>
            </a:prstGeom>
            <a:solidFill>
              <a:schemeClr val="tx1">
                <a:alpha val="20000"/>
              </a:schemeClr>
            </a:solidFill>
          </p:spPr>
          <p:txBody>
            <a:bodyPr wrap="square" rtlCol="0">
              <a:spAutoFit/>
            </a:bodyPr>
            <a:lstStyle/>
            <a:p>
              <a:r>
                <a:rPr lang="en-US" dirty="0" smtClean="0">
                  <a:solidFill>
                    <a:prstClr val="black"/>
                  </a:solidFill>
                  <a:effectLst>
                    <a:outerShdw blurRad="50800" dist="38100" dir="2700000" algn="tl" rotWithShape="0">
                      <a:prstClr val="black"/>
                    </a:outerShdw>
                  </a:effectLst>
                  <a:latin typeface="Georgia"/>
                </a:rPr>
                <a:t>c) Build search </a:t>
              </a:r>
              <a:r>
                <a:rPr lang="en-US" dirty="0" err="1" smtClean="0">
                  <a:solidFill>
                    <a:prstClr val="black"/>
                  </a:solidFill>
                  <a:effectLst>
                    <a:outerShdw blurRad="50800" dist="38100" dir="2700000" algn="tl" rotWithShape="0">
                      <a:prstClr val="black"/>
                    </a:outerShdw>
                  </a:effectLst>
                  <a:latin typeface="Georgia"/>
                </a:rPr>
                <a:t>struct</a:t>
              </a:r>
              <a:r>
                <a:rPr lang="en-US" dirty="0" smtClean="0">
                  <a:solidFill>
                    <a:prstClr val="black"/>
                  </a:solidFill>
                  <a:effectLst>
                    <a:outerShdw blurRad="50800" dist="38100" dir="2700000" algn="tl" rotWithShape="0">
                      <a:prstClr val="black"/>
                    </a:outerShdw>
                  </a:effectLst>
                  <a:latin typeface="Georgia"/>
                </a:rPr>
                <a:t>.</a:t>
              </a:r>
              <a:endParaRPr lang="en-US" b="1" dirty="0">
                <a:effectLst>
                  <a:outerShdw blurRad="50800" dist="38100" dir="2700000" algn="tl" rotWithShape="0">
                    <a:prstClr val="black"/>
                  </a:outerShdw>
                </a:effectLst>
                <a:latin typeface="+mn-lt"/>
              </a:endParaRPr>
            </a:p>
          </p:txBody>
        </p:sp>
        <p:sp>
          <p:nvSpPr>
            <p:cNvPr id="22" name="Rectangle 21"/>
            <p:cNvSpPr/>
            <p:nvPr/>
          </p:nvSpPr>
          <p:spPr>
            <a:xfrm>
              <a:off x="5915092" y="1310887"/>
              <a:ext cx="2527732" cy="2052522"/>
            </a:xfrm>
            <a:prstGeom prst="rect">
              <a:avLst/>
            </a:prstGeom>
            <a:solidFill>
              <a:schemeClr val="bg1">
                <a:alpha val="9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pic>
          <p:nvPicPr>
            <p:cNvPr id="11" name="Picture 5" descr="D:\Dropbox\Presentations\SIGGRAPH_Asia_2012\Teaser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292" b="54967"/>
            <a:stretch/>
          </p:blipFill>
          <p:spPr bwMode="auto">
            <a:xfrm>
              <a:off x="5969679" y="1394734"/>
              <a:ext cx="2374105" cy="1904385"/>
            </a:xfrm>
            <a:prstGeom prst="rect">
              <a:avLst/>
            </a:prstGeom>
            <a:solidFill>
              <a:schemeClr val="bg1"/>
            </a:solidFill>
            <a:extLst/>
          </p:spPr>
        </p:pic>
      </p:grpSp>
      <p:grpSp>
        <p:nvGrpSpPr>
          <p:cNvPr id="5" name="Group 52"/>
          <p:cNvGrpSpPr/>
          <p:nvPr/>
        </p:nvGrpSpPr>
        <p:grpSpPr>
          <a:xfrm>
            <a:off x="705209" y="1435010"/>
            <a:ext cx="2527733" cy="2423894"/>
            <a:chOff x="705203" y="1310887"/>
            <a:chExt cx="2527733" cy="2423895"/>
          </a:xfrm>
        </p:grpSpPr>
        <p:sp>
          <p:nvSpPr>
            <p:cNvPr id="19" name="Vertex connection"/>
            <p:cNvSpPr txBox="1"/>
            <p:nvPr/>
          </p:nvSpPr>
          <p:spPr>
            <a:xfrm>
              <a:off x="705203" y="3365450"/>
              <a:ext cx="2527733" cy="369332"/>
            </a:xfrm>
            <a:prstGeom prst="rect">
              <a:avLst/>
            </a:prstGeom>
            <a:solidFill>
              <a:schemeClr val="tx1">
                <a:alpha val="20000"/>
              </a:schemeClr>
            </a:solidFill>
          </p:spPr>
          <p:txBody>
            <a:bodyPr wrap="square" rtlCol="0">
              <a:spAutoFit/>
            </a:bodyPr>
            <a:lstStyle/>
            <a:p>
              <a:r>
                <a:rPr lang="en-US" dirty="0" smtClean="0">
                  <a:solidFill>
                    <a:prstClr val="black"/>
                  </a:solidFill>
                  <a:effectLst>
                    <a:outerShdw blurRad="50800" dist="38100" dir="2700000" algn="tl" rotWithShape="0">
                      <a:prstClr val="black"/>
                    </a:outerShdw>
                  </a:effectLst>
                  <a:latin typeface="Georgia"/>
                </a:rPr>
                <a:t>a) Trace sub-paths</a:t>
              </a:r>
              <a:endParaRPr lang="en-US" b="1" dirty="0">
                <a:effectLst>
                  <a:outerShdw blurRad="50800" dist="38100" dir="2700000" algn="tl" rotWithShape="0">
                    <a:prstClr val="black"/>
                  </a:outerShdw>
                </a:effectLst>
                <a:latin typeface="+mn-lt"/>
              </a:endParaRPr>
            </a:p>
          </p:txBody>
        </p:sp>
        <p:sp>
          <p:nvSpPr>
            <p:cNvPr id="6" name="Rectangle 5"/>
            <p:cNvSpPr/>
            <p:nvPr/>
          </p:nvSpPr>
          <p:spPr>
            <a:xfrm>
              <a:off x="705203" y="1310887"/>
              <a:ext cx="2527733" cy="2052523"/>
            </a:xfrm>
            <a:prstGeom prst="rect">
              <a:avLst/>
            </a:prstGeom>
            <a:solidFill>
              <a:schemeClr val="bg1">
                <a:alpha val="9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pic>
          <p:nvPicPr>
            <p:cNvPr id="12" name="Picture 5" descr="D:\Dropbox\Presentations\SIGGRAPH_Asia_2012\Teaser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8" t="-1" r="69520" b="54968"/>
            <a:stretch/>
          </p:blipFill>
          <p:spPr bwMode="auto">
            <a:xfrm>
              <a:off x="768197" y="1394734"/>
              <a:ext cx="2374106" cy="1904386"/>
            </a:xfrm>
            <a:prstGeom prst="rect">
              <a:avLst/>
            </a:prstGeom>
            <a:solidFill>
              <a:schemeClr val="bg1"/>
            </a:solidFill>
            <a:effectLst/>
            <a:extLst/>
          </p:spPr>
        </p:pic>
      </p:grpSp>
      <p:sp>
        <p:nvSpPr>
          <p:cNvPr id="46" name="Vertex connection"/>
          <p:cNvSpPr txBox="1"/>
          <p:nvPr/>
        </p:nvSpPr>
        <p:spPr>
          <a:xfrm>
            <a:off x="705208" y="3923100"/>
            <a:ext cx="7737623" cy="400111"/>
          </a:xfrm>
          <a:prstGeom prst="rect">
            <a:avLst/>
          </a:prstGeom>
          <a:solidFill>
            <a:schemeClr val="tx1">
              <a:alpha val="10000"/>
            </a:schemeClr>
          </a:solidFill>
        </p:spPr>
        <p:txBody>
          <a:bodyPr wrap="square" rtlCol="0">
            <a:noAutofit/>
          </a:bodyPr>
          <a:lstStyle/>
          <a:p>
            <a:pPr lvl="0"/>
            <a:r>
              <a:rPr lang="en-US" sz="2000" b="1" dirty="0" smtClean="0">
                <a:solidFill>
                  <a:srgbClr val="FFC000"/>
                </a:solidFill>
                <a:effectLst>
                  <a:outerShdw blurRad="38100" dist="38100" dir="2700000" algn="tl">
                    <a:srgbClr val="000000">
                      <a:alpha val="43137"/>
                    </a:srgbClr>
                  </a:outerShdw>
                </a:effectLst>
                <a:latin typeface="Georgia"/>
              </a:rPr>
              <a:t>Stage 2: Eye sub-path sampling</a:t>
            </a:r>
          </a:p>
          <a:p>
            <a:endParaRPr lang="en-US" sz="2000" dirty="0">
              <a:solidFill>
                <a:srgbClr val="FFC000"/>
              </a:solidFill>
              <a:effectLst>
                <a:outerShdw blurRad="38100" dist="38100" dir="2700000" algn="tl">
                  <a:srgbClr val="000000">
                    <a:alpha val="43137"/>
                  </a:srgbClr>
                </a:outerShdw>
              </a:effectLst>
              <a:latin typeface="+mn-lt"/>
            </a:endParaRPr>
          </a:p>
        </p:txBody>
      </p:sp>
      <p:grpSp>
        <p:nvGrpSpPr>
          <p:cNvPr id="7" name="Group 54"/>
          <p:cNvGrpSpPr/>
          <p:nvPr/>
        </p:nvGrpSpPr>
        <p:grpSpPr>
          <a:xfrm>
            <a:off x="701175" y="4387198"/>
            <a:ext cx="2531454" cy="2421738"/>
            <a:chOff x="701175" y="4387195"/>
            <a:chExt cx="2531454" cy="2421738"/>
          </a:xfrm>
        </p:grpSpPr>
        <p:sp>
          <p:nvSpPr>
            <p:cNvPr id="27" name="Vertex connection"/>
            <p:cNvSpPr txBox="1"/>
            <p:nvPr/>
          </p:nvSpPr>
          <p:spPr>
            <a:xfrm>
              <a:off x="704897" y="6439601"/>
              <a:ext cx="2527732" cy="369332"/>
            </a:xfrm>
            <a:prstGeom prst="rect">
              <a:avLst/>
            </a:prstGeom>
            <a:solidFill>
              <a:schemeClr val="tx1">
                <a:alpha val="20000"/>
              </a:schemeClr>
            </a:solidFill>
          </p:spPr>
          <p:txBody>
            <a:bodyPr wrap="square" rtlCol="0">
              <a:spAutoFit/>
            </a:bodyPr>
            <a:lstStyle/>
            <a:p>
              <a:r>
                <a:rPr lang="en-US" dirty="0" smtClean="0">
                  <a:solidFill>
                    <a:prstClr val="black"/>
                  </a:solidFill>
                  <a:effectLst>
                    <a:outerShdw blurRad="50800" dist="38100" dir="2700000" algn="tl" rotWithShape="0">
                      <a:prstClr val="black"/>
                    </a:outerShdw>
                  </a:effectLst>
                  <a:latin typeface="Georgia"/>
                </a:rPr>
                <a:t>a) Vertex connection</a:t>
              </a:r>
              <a:endParaRPr lang="en-US" b="1" dirty="0">
                <a:effectLst>
                  <a:outerShdw blurRad="50800" dist="38100" dir="2700000" algn="tl" rotWithShape="0">
                    <a:prstClr val="black"/>
                  </a:outerShdw>
                </a:effectLst>
                <a:latin typeface="+mn-lt"/>
              </a:endParaRPr>
            </a:p>
          </p:txBody>
        </p:sp>
        <p:sp>
          <p:nvSpPr>
            <p:cNvPr id="26" name="Rectangle 25"/>
            <p:cNvSpPr/>
            <p:nvPr/>
          </p:nvSpPr>
          <p:spPr>
            <a:xfrm>
              <a:off x="701175" y="4387195"/>
              <a:ext cx="2527732" cy="2052523"/>
            </a:xfrm>
            <a:prstGeom prst="rect">
              <a:avLst/>
            </a:prstGeom>
            <a:solidFill>
              <a:schemeClr val="bg1">
                <a:alpha val="9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pic>
          <p:nvPicPr>
            <p:cNvPr id="13" name="Picture 5" descr="D:\Dropbox\Presentations\SIGGRAPH_Asia_2012\Teaser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8" t="54967" r="69520"/>
            <a:stretch/>
          </p:blipFill>
          <p:spPr bwMode="auto">
            <a:xfrm>
              <a:off x="764169" y="4448820"/>
              <a:ext cx="2374105" cy="1904386"/>
            </a:xfrm>
            <a:prstGeom prst="rect">
              <a:avLst/>
            </a:prstGeom>
            <a:solidFill>
              <a:schemeClr val="bg1"/>
            </a:solidFill>
            <a:extLst/>
          </p:spPr>
        </p:pic>
        <p:sp>
          <p:nvSpPr>
            <p:cNvPr id="54" name="TextBox 53"/>
            <p:cNvSpPr txBox="1"/>
            <p:nvPr/>
          </p:nvSpPr>
          <p:spPr>
            <a:xfrm>
              <a:off x="987642" y="5805264"/>
              <a:ext cx="526106" cy="369332"/>
            </a:xfrm>
            <a:prstGeom prst="rect">
              <a:avLst/>
            </a:prstGeom>
            <a:noFill/>
          </p:spPr>
          <p:txBody>
            <a:bodyPr wrap="none" rtlCol="0">
              <a:spAutoFit/>
            </a:bodyPr>
            <a:lstStyle/>
            <a:p>
              <a:r>
                <a:rPr lang="en-US" b="1" dirty="0" smtClean="0">
                  <a:effectLst>
                    <a:outerShdw blurRad="50800" dist="38100" dir="2700000" algn="tl" rotWithShape="0">
                      <a:prstClr val="black">
                        <a:alpha val="40000"/>
                      </a:prstClr>
                    </a:outerShdw>
                  </a:effectLst>
                  <a:latin typeface="+mn-lt"/>
                </a:rPr>
                <a:t>VC</a:t>
              </a:r>
              <a:endParaRPr lang="en-US" b="1" dirty="0">
                <a:effectLst>
                  <a:outerShdw blurRad="50800" dist="38100" dir="2700000" algn="tl" rotWithShape="0">
                    <a:prstClr val="black">
                      <a:alpha val="40000"/>
                    </a:prstClr>
                  </a:outerShdw>
                </a:effectLst>
                <a:latin typeface="+mn-lt"/>
              </a:endParaRPr>
            </a:p>
          </p:txBody>
        </p:sp>
      </p:grpSp>
      <p:grpSp>
        <p:nvGrpSpPr>
          <p:cNvPr id="8" name="Group 55"/>
          <p:cNvGrpSpPr/>
          <p:nvPr/>
        </p:nvGrpSpPr>
        <p:grpSpPr>
          <a:xfrm>
            <a:off x="3310000" y="4387198"/>
            <a:ext cx="2527733" cy="2421738"/>
            <a:chOff x="3309994" y="4387195"/>
            <a:chExt cx="2527733" cy="2421738"/>
          </a:xfrm>
        </p:grpSpPr>
        <p:sp>
          <p:nvSpPr>
            <p:cNvPr id="36" name="Vertex connection"/>
            <p:cNvSpPr txBox="1"/>
            <p:nvPr/>
          </p:nvSpPr>
          <p:spPr>
            <a:xfrm>
              <a:off x="3309994" y="6439601"/>
              <a:ext cx="2527733" cy="369332"/>
            </a:xfrm>
            <a:prstGeom prst="rect">
              <a:avLst/>
            </a:prstGeom>
            <a:solidFill>
              <a:schemeClr val="tx1">
                <a:alpha val="20000"/>
              </a:schemeClr>
            </a:solidFill>
          </p:spPr>
          <p:txBody>
            <a:bodyPr wrap="square" rtlCol="0">
              <a:spAutoFit/>
            </a:bodyPr>
            <a:lstStyle/>
            <a:p>
              <a:r>
                <a:rPr lang="en-US" dirty="0" smtClean="0">
                  <a:solidFill>
                    <a:prstClr val="black"/>
                  </a:solidFill>
                  <a:effectLst>
                    <a:outerShdw blurRad="50800" dist="38100" dir="2700000" algn="tl" rotWithShape="0">
                      <a:prstClr val="black"/>
                    </a:outerShdw>
                  </a:effectLst>
                  <a:latin typeface="Georgia"/>
                </a:rPr>
                <a:t>b) Vertex merging</a:t>
              </a:r>
              <a:endParaRPr lang="en-US" b="1" dirty="0">
                <a:effectLst>
                  <a:outerShdw blurRad="50800" dist="38100" dir="2700000" algn="tl" rotWithShape="0">
                    <a:prstClr val="black"/>
                  </a:outerShdw>
                </a:effectLst>
                <a:latin typeface="+mn-lt"/>
              </a:endParaRPr>
            </a:p>
          </p:txBody>
        </p:sp>
        <p:sp>
          <p:nvSpPr>
            <p:cNvPr id="28" name="Rectangle 27"/>
            <p:cNvSpPr/>
            <p:nvPr/>
          </p:nvSpPr>
          <p:spPr>
            <a:xfrm>
              <a:off x="3309994" y="4387195"/>
              <a:ext cx="2527733" cy="2052523"/>
            </a:xfrm>
            <a:prstGeom prst="rect">
              <a:avLst/>
            </a:prstGeom>
            <a:solidFill>
              <a:schemeClr val="bg1">
                <a:alpha val="9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pic>
          <p:nvPicPr>
            <p:cNvPr id="14" name="Picture 5" descr="D:\Dropbox\Presentations\SIGGRAPH_Asia_2012\Teaser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646" t="54967" r="34646"/>
            <a:stretch/>
          </p:blipFill>
          <p:spPr bwMode="auto">
            <a:xfrm>
              <a:off x="3402043" y="4448820"/>
              <a:ext cx="2374106" cy="1904386"/>
            </a:xfrm>
            <a:prstGeom prst="rect">
              <a:avLst/>
            </a:prstGeom>
            <a:solidFill>
              <a:schemeClr val="bg1"/>
            </a:solidFill>
            <a:extLst/>
          </p:spPr>
        </p:pic>
        <p:sp>
          <p:nvSpPr>
            <p:cNvPr id="59" name="TextBox 58"/>
            <p:cNvSpPr txBox="1"/>
            <p:nvPr/>
          </p:nvSpPr>
          <p:spPr>
            <a:xfrm>
              <a:off x="3635715" y="5805264"/>
              <a:ext cx="596638" cy="369332"/>
            </a:xfrm>
            <a:prstGeom prst="rect">
              <a:avLst/>
            </a:prstGeom>
            <a:noFill/>
          </p:spPr>
          <p:txBody>
            <a:bodyPr wrap="none" rtlCol="0">
              <a:spAutoFit/>
            </a:bodyPr>
            <a:lstStyle/>
            <a:p>
              <a:r>
                <a:rPr lang="en-US" b="1" dirty="0" smtClean="0">
                  <a:effectLst>
                    <a:outerShdw blurRad="50800" dist="38100" dir="2700000" algn="tl" rotWithShape="0">
                      <a:prstClr val="black">
                        <a:alpha val="40000"/>
                      </a:prstClr>
                    </a:outerShdw>
                  </a:effectLst>
                  <a:latin typeface="+mn-lt"/>
                </a:rPr>
                <a:t>VM</a:t>
              </a:r>
              <a:endParaRPr lang="en-US" b="1" dirty="0">
                <a:effectLst>
                  <a:outerShdw blurRad="50800" dist="38100" dir="2700000" algn="tl" rotWithShape="0">
                    <a:prstClr val="black">
                      <a:alpha val="40000"/>
                    </a:prstClr>
                  </a:outerShdw>
                </a:effectLst>
                <a:latin typeface="+mn-lt"/>
              </a:endParaRPr>
            </a:p>
          </p:txBody>
        </p:sp>
      </p:grpSp>
      <p:grpSp>
        <p:nvGrpSpPr>
          <p:cNvPr id="9" name="Group 56"/>
          <p:cNvGrpSpPr/>
          <p:nvPr/>
        </p:nvGrpSpPr>
        <p:grpSpPr>
          <a:xfrm>
            <a:off x="5915098" y="4387198"/>
            <a:ext cx="2527733" cy="2421738"/>
            <a:chOff x="5915092" y="4387195"/>
            <a:chExt cx="2527733" cy="2421738"/>
          </a:xfrm>
        </p:grpSpPr>
        <p:sp>
          <p:nvSpPr>
            <p:cNvPr id="37" name="Vertex connection"/>
            <p:cNvSpPr txBox="1"/>
            <p:nvPr/>
          </p:nvSpPr>
          <p:spPr>
            <a:xfrm>
              <a:off x="5915092" y="6439601"/>
              <a:ext cx="2527733" cy="369332"/>
            </a:xfrm>
            <a:prstGeom prst="rect">
              <a:avLst/>
            </a:prstGeom>
            <a:solidFill>
              <a:schemeClr val="tx1">
                <a:alpha val="20000"/>
              </a:schemeClr>
            </a:solidFill>
          </p:spPr>
          <p:txBody>
            <a:bodyPr wrap="square" rtlCol="0">
              <a:spAutoFit/>
            </a:bodyPr>
            <a:lstStyle/>
            <a:p>
              <a:r>
                <a:rPr lang="en-US" dirty="0" smtClean="0">
                  <a:solidFill>
                    <a:prstClr val="black"/>
                  </a:solidFill>
                  <a:effectLst>
                    <a:outerShdw blurRad="50800" dist="38100" dir="2700000" algn="tl" rotWithShape="0">
                      <a:prstClr val="black"/>
                    </a:outerShdw>
                  </a:effectLst>
                  <a:latin typeface="Georgia"/>
                </a:rPr>
                <a:t>c) Continue sub-path</a:t>
              </a:r>
              <a:endParaRPr lang="en-US" b="1" dirty="0">
                <a:effectLst>
                  <a:outerShdw blurRad="50800" dist="38100" dir="2700000" algn="tl" rotWithShape="0">
                    <a:prstClr val="black"/>
                  </a:outerShdw>
                </a:effectLst>
                <a:latin typeface="+mn-lt"/>
              </a:endParaRPr>
            </a:p>
          </p:txBody>
        </p:sp>
        <p:sp>
          <p:nvSpPr>
            <p:cNvPr id="39" name="Rectangle 38"/>
            <p:cNvSpPr/>
            <p:nvPr/>
          </p:nvSpPr>
          <p:spPr>
            <a:xfrm>
              <a:off x="5915092" y="4387195"/>
              <a:ext cx="2527733" cy="2052523"/>
            </a:xfrm>
            <a:prstGeom prst="rect">
              <a:avLst/>
            </a:prstGeom>
            <a:solidFill>
              <a:schemeClr val="bg1">
                <a:alpha val="9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pic>
          <p:nvPicPr>
            <p:cNvPr id="15" name="Picture 5" descr="D:\Dropbox\Presentations\SIGGRAPH_Asia_2012\Teaser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7519" t="54967" r="104"/>
            <a:stretch/>
          </p:blipFill>
          <p:spPr bwMode="auto">
            <a:xfrm>
              <a:off x="5925225" y="4448820"/>
              <a:ext cx="2503114" cy="1904386"/>
            </a:xfrm>
            <a:prstGeom prst="rect">
              <a:avLst/>
            </a:prstGeom>
            <a:solidFill>
              <a:schemeClr val="bg1"/>
            </a:solidFill>
            <a:extLst/>
          </p:spPr>
        </p:pic>
        <p:sp>
          <p:nvSpPr>
            <p:cNvPr id="60" name="TextBox 59"/>
            <p:cNvSpPr txBox="1"/>
            <p:nvPr/>
          </p:nvSpPr>
          <p:spPr>
            <a:xfrm>
              <a:off x="6432396" y="5015428"/>
              <a:ext cx="449162" cy="307777"/>
            </a:xfrm>
            <a:prstGeom prst="rect">
              <a:avLst/>
            </a:prstGeom>
            <a:noFill/>
          </p:spPr>
          <p:txBody>
            <a:bodyPr wrap="none" rtlCol="0">
              <a:spAutoFit/>
            </a:bodyPr>
            <a:lstStyle/>
            <a:p>
              <a:r>
                <a:rPr lang="en-US" sz="1400" b="1" dirty="0" smtClean="0">
                  <a:effectLst>
                    <a:outerShdw blurRad="50800" dist="38100" dir="2700000" algn="tl" rotWithShape="0">
                      <a:prstClr val="black">
                        <a:alpha val="40000"/>
                      </a:prstClr>
                    </a:outerShdw>
                  </a:effectLst>
                  <a:latin typeface="+mn-lt"/>
                </a:rPr>
                <a:t>VC</a:t>
              </a:r>
              <a:endParaRPr lang="en-US" sz="1400" b="1" dirty="0">
                <a:effectLst>
                  <a:outerShdw blurRad="50800" dist="38100" dir="2700000" algn="tl" rotWithShape="0">
                    <a:prstClr val="black">
                      <a:alpha val="40000"/>
                    </a:prstClr>
                  </a:outerShdw>
                </a:effectLst>
                <a:latin typeface="+mn-lt"/>
              </a:endParaRPr>
            </a:p>
          </p:txBody>
        </p:sp>
        <p:sp>
          <p:nvSpPr>
            <p:cNvPr id="61" name="TextBox 60"/>
            <p:cNvSpPr txBox="1"/>
            <p:nvPr/>
          </p:nvSpPr>
          <p:spPr>
            <a:xfrm>
              <a:off x="6432396" y="5986303"/>
              <a:ext cx="505267" cy="307777"/>
            </a:xfrm>
            <a:prstGeom prst="rect">
              <a:avLst/>
            </a:prstGeom>
            <a:noFill/>
          </p:spPr>
          <p:txBody>
            <a:bodyPr wrap="none" rtlCol="0">
              <a:spAutoFit/>
            </a:bodyPr>
            <a:lstStyle/>
            <a:p>
              <a:r>
                <a:rPr lang="en-US" sz="1400" b="1" dirty="0" smtClean="0">
                  <a:effectLst>
                    <a:outerShdw blurRad="50800" dist="38100" dir="2700000" algn="tl" rotWithShape="0">
                      <a:prstClr val="black">
                        <a:alpha val="40000"/>
                      </a:prstClr>
                    </a:outerShdw>
                  </a:effectLst>
                  <a:latin typeface="+mn-lt"/>
                </a:rPr>
                <a:t>VM</a:t>
              </a:r>
              <a:endParaRPr lang="en-US" sz="1400" b="1" dirty="0">
                <a:effectLst>
                  <a:outerShdw blurRad="50800" dist="38100" dir="2700000" algn="tl" rotWithShape="0">
                    <a:prstClr val="black">
                      <a:alpha val="40000"/>
                    </a:prstClr>
                  </a:outerShdw>
                </a:effectLst>
                <a:latin typeface="+mn-lt"/>
              </a:endParaRPr>
            </a:p>
          </p:txBody>
        </p:sp>
      </p:grpSp>
    </p:spTree>
    <p:extLst>
      <p:ext uri="{BB962C8B-B14F-4D97-AF65-F5344CB8AC3E}">
        <p14:creationId xmlns:p14="http://schemas.microsoft.com/office/powerpoint/2010/main" val="33262893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2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2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2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Dropbox\Presentations\SIGGRAPH_Asia_2012\Comparison\bathroom\ggbs_s_bp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19878" y="6396340"/>
            <a:ext cx="5724129"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chemeClr val="bg1"/>
                </a:solidFill>
                <a:effectLst>
                  <a:outerShdw blurRad="50800" dist="38100" dir="2700000" algn="tl" rotWithShape="0">
                    <a:prstClr val="black"/>
                  </a:outerShdw>
                </a:effectLst>
                <a:latin typeface="+mn-lt"/>
              </a:rPr>
              <a:t>Bidirectional path tracing </a:t>
            </a:r>
            <a:r>
              <a:rPr lang="en-US" sz="2400" dirty="0" smtClean="0">
                <a:solidFill>
                  <a:schemeClr val="bg1"/>
                </a:solidFill>
                <a:effectLst>
                  <a:outerShdw blurRad="50800" dist="38100" dir="2700000" algn="tl" rotWithShape="0">
                    <a:prstClr val="black"/>
                  </a:outerShdw>
                </a:effectLst>
                <a:latin typeface="+mn-lt"/>
              </a:rPr>
              <a:t>(30 min)</a:t>
            </a:r>
            <a:endParaRPr lang="en-US" sz="2400" dirty="0">
              <a:solidFill>
                <a:schemeClr val="bg1"/>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213214711"/>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Dropbox\Presentations\SIGGRAPH_Asia_2012\Comparison\bathroom\ggbs_s_pp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75656" y="6396340"/>
            <a:ext cx="7668348"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chemeClr val="bg1"/>
                </a:solidFill>
                <a:effectLst>
                  <a:outerShdw blurRad="50800" dist="38100" dir="2700000" algn="tl" rotWithShape="0">
                    <a:prstClr val="black"/>
                  </a:outerShdw>
                </a:effectLst>
                <a:latin typeface="+mn-lt"/>
              </a:rPr>
              <a:t>Stochastic progressive photon mapping </a:t>
            </a:r>
            <a:r>
              <a:rPr lang="en-US" sz="2400" dirty="0" smtClean="0">
                <a:solidFill>
                  <a:schemeClr val="bg1"/>
                </a:solidFill>
                <a:effectLst>
                  <a:outerShdw blurRad="50800" dist="38100" dir="2700000" algn="tl" rotWithShape="0">
                    <a:prstClr val="black"/>
                  </a:outerShdw>
                </a:effectLst>
                <a:latin typeface="+mn-lt"/>
              </a:rPr>
              <a:t>(30 min)</a:t>
            </a:r>
            <a:endParaRPr lang="en-US" sz="2400" dirty="0">
              <a:solidFill>
                <a:schemeClr val="bg1"/>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1389594659"/>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Dropbox\Presentations\SIGGRAPH_Asia_2012\Comparison\bathroom\ggbs_s_vc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55776" y="6396340"/>
            <a:ext cx="6588226"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rgbClr val="FFC000"/>
                </a:solidFill>
                <a:effectLst>
                  <a:outerShdw blurRad="50800" dist="38100" dir="2700000" algn="tl" rotWithShape="0">
                    <a:prstClr val="black"/>
                  </a:outerShdw>
                </a:effectLst>
                <a:latin typeface="+mn-lt"/>
              </a:rPr>
              <a:t>Vertex connection and merging </a:t>
            </a:r>
            <a:r>
              <a:rPr lang="en-US" sz="2400" dirty="0" smtClean="0">
                <a:solidFill>
                  <a:srgbClr val="FFC000"/>
                </a:solidFill>
                <a:effectLst>
                  <a:outerShdw blurRad="50800" dist="38100" dir="2700000" algn="tl" rotWithShape="0">
                    <a:prstClr val="black"/>
                  </a:outerShdw>
                </a:effectLst>
                <a:latin typeface="+mn-lt"/>
              </a:rPr>
              <a:t>(30 min)</a:t>
            </a:r>
            <a:endParaRPr lang="en-US" sz="2400" dirty="0">
              <a:solidFill>
                <a:srgbClr val="FFC000"/>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988846033"/>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0" y="1909"/>
            <a:ext cx="9144069" cy="685805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2" name="Group 3"/>
          <p:cNvGrpSpPr/>
          <p:nvPr/>
        </p:nvGrpSpPr>
        <p:grpSpPr>
          <a:xfrm>
            <a:off x="-71500" y="3901586"/>
            <a:ext cx="551753" cy="3002850"/>
            <a:chOff x="-17105" y="3898776"/>
            <a:chExt cx="551753" cy="3002849"/>
          </a:xfrm>
          <a:effectLst>
            <a:outerShdw blurRad="50800" dist="38100" dir="2700000" algn="tl" rotWithShape="0">
              <a:prstClr val="black">
                <a:alpha val="40000"/>
              </a:prstClr>
            </a:outerShdw>
          </a:effectLst>
        </p:grpSpPr>
        <p:pic>
          <p:nvPicPr>
            <p:cNvPr id="5" name="Picture 3" descr="F:\Pres\images\Contributions\legen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931852" y="5289028"/>
              <a:ext cx="2381250" cy="2381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155" y="6563071"/>
              <a:ext cx="489236" cy="338554"/>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600" b="1" dirty="0" smtClean="0">
                  <a:latin typeface="+mn-lt"/>
                </a:rPr>
                <a:t>VC</a:t>
              </a:r>
              <a:endParaRPr lang="en-US" sz="1600" b="1" dirty="0">
                <a:latin typeface="+mn-lt"/>
              </a:endParaRPr>
            </a:p>
          </p:txBody>
        </p:sp>
        <p:sp>
          <p:nvSpPr>
            <p:cNvPr id="8" name="TextBox 7"/>
            <p:cNvSpPr txBox="1"/>
            <p:nvPr/>
          </p:nvSpPr>
          <p:spPr>
            <a:xfrm>
              <a:off x="-17105" y="3898776"/>
              <a:ext cx="551753" cy="338554"/>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600" b="1" dirty="0" smtClean="0">
                  <a:latin typeface="+mn-lt"/>
                </a:rPr>
                <a:t>VM</a:t>
              </a:r>
              <a:endParaRPr lang="en-US" sz="1600" b="1" dirty="0">
                <a:latin typeface="+mn-lt"/>
              </a:endParaRPr>
            </a:p>
          </p:txBody>
        </p:sp>
      </p:grpSp>
      <p:sp>
        <p:nvSpPr>
          <p:cNvPr id="10" name="TextBox 9"/>
          <p:cNvSpPr txBox="1"/>
          <p:nvPr/>
        </p:nvSpPr>
        <p:spPr>
          <a:xfrm>
            <a:off x="3635896" y="6396340"/>
            <a:ext cx="5508106"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chemeClr val="bg1"/>
                </a:solidFill>
                <a:effectLst>
                  <a:outerShdw blurRad="50800" dist="38100" dir="2700000" algn="tl" rotWithShape="0">
                    <a:prstClr val="black"/>
                  </a:outerShdw>
                </a:effectLst>
                <a:latin typeface="+mn-lt"/>
              </a:rPr>
              <a:t>Relative technique contributions</a:t>
            </a:r>
            <a:endParaRPr lang="en-US" sz="2400" dirty="0">
              <a:solidFill>
                <a:schemeClr val="bg1"/>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1273545619"/>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Dropbox\Presentations\SIGGRAPH_Asia_2012\Comparison\car\ggbs_s_bp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91881" y="6396340"/>
            <a:ext cx="5652120"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chemeClr val="bg1"/>
                </a:solidFill>
                <a:effectLst>
                  <a:outerShdw blurRad="50800" dist="38100" dir="2700000" algn="tl" rotWithShape="0">
                    <a:prstClr val="black"/>
                  </a:outerShdw>
                </a:effectLst>
                <a:latin typeface="+mn-lt"/>
              </a:rPr>
              <a:t>Bidirectional path tracing </a:t>
            </a:r>
            <a:r>
              <a:rPr lang="en-US" sz="2400" dirty="0" smtClean="0">
                <a:solidFill>
                  <a:schemeClr val="bg1"/>
                </a:solidFill>
                <a:effectLst>
                  <a:outerShdw blurRad="50800" dist="38100" dir="2700000" algn="tl" rotWithShape="0">
                    <a:prstClr val="black"/>
                  </a:outerShdw>
                </a:effectLst>
                <a:latin typeface="+mn-lt"/>
              </a:rPr>
              <a:t>(30 min)</a:t>
            </a:r>
            <a:endParaRPr lang="en-US" sz="2400" dirty="0">
              <a:solidFill>
                <a:schemeClr val="bg1"/>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78070091"/>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cs-CZ" smtClean="0"/>
              <a:t>Fáze výpočtu</a:t>
            </a:r>
            <a:endParaRPr lang="en-US" smtClean="0"/>
          </a:p>
        </p:txBody>
      </p:sp>
      <p:sp>
        <p:nvSpPr>
          <p:cNvPr id="3" name="Content Placeholder 2"/>
          <p:cNvSpPr>
            <a:spLocks noGrp="1"/>
          </p:cNvSpPr>
          <p:nvPr>
            <p:ph idx="1"/>
          </p:nvPr>
        </p:nvSpPr>
        <p:spPr>
          <a:xfrm>
            <a:off x="457200" y="1600200"/>
            <a:ext cx="5122863" cy="4925144"/>
          </a:xfrm>
        </p:spPr>
        <p:txBody>
          <a:bodyPr/>
          <a:lstStyle/>
          <a:p>
            <a:pPr marL="457200" indent="-457200" eaLnBrk="1" hangingPunct="1">
              <a:buFont typeface="+mj-lt"/>
              <a:buAutoNum type="arabicPeriod"/>
              <a:defRPr/>
            </a:pPr>
            <a:r>
              <a:rPr lang="cs-CZ" b="1" dirty="0" smtClean="0"/>
              <a:t>Rozmístění fotonů</a:t>
            </a:r>
          </a:p>
          <a:p>
            <a:pPr lvl="1" eaLnBrk="1" hangingPunct="1">
              <a:defRPr/>
            </a:pPr>
            <a:r>
              <a:rPr lang="cs-CZ" dirty="0" smtClean="0">
                <a:ea typeface="+mn-ea"/>
                <a:cs typeface="+mn-cs"/>
              </a:rPr>
              <a:t>„Fotony“ jsou emitovány světelnými zdroji</a:t>
            </a:r>
          </a:p>
          <a:p>
            <a:pPr lvl="1" eaLnBrk="1" hangingPunct="1">
              <a:defRPr/>
            </a:pPr>
            <a:r>
              <a:rPr lang="cs-CZ" dirty="0" smtClean="0">
                <a:ea typeface="+mn-ea"/>
                <a:cs typeface="+mn-cs"/>
              </a:rPr>
              <a:t>Propagují se do scény (a la light tracing)</a:t>
            </a:r>
          </a:p>
          <a:p>
            <a:pPr lvl="1" eaLnBrk="1" hangingPunct="1">
              <a:defRPr/>
            </a:pPr>
            <a:r>
              <a:rPr lang="cs-CZ" dirty="0" smtClean="0">
                <a:ea typeface="+mn-ea"/>
                <a:cs typeface="+mn-cs"/>
              </a:rPr>
              <a:t>Ukládají se do „fotonových map“</a:t>
            </a:r>
          </a:p>
          <a:p>
            <a:pPr eaLnBrk="1" hangingPunct="1">
              <a:defRPr/>
            </a:pPr>
            <a:endParaRPr lang="cs-CZ" dirty="0" smtClean="0"/>
          </a:p>
          <a:p>
            <a:pPr marL="457200" indent="-457200" eaLnBrk="1" hangingPunct="1">
              <a:buFont typeface="+mj-lt"/>
              <a:buAutoNum type="arabicPeriod" startAt="2"/>
              <a:defRPr/>
            </a:pPr>
            <a:r>
              <a:rPr lang="cs-CZ" b="1" dirty="0" smtClean="0"/>
              <a:t>Rendering s využitím</a:t>
            </a:r>
            <a:br>
              <a:rPr lang="cs-CZ" b="1" dirty="0" smtClean="0"/>
            </a:br>
            <a:r>
              <a:rPr lang="cs-CZ" b="1" dirty="0" smtClean="0"/>
              <a:t>fotonových map</a:t>
            </a:r>
          </a:p>
          <a:p>
            <a:pPr lvl="1" eaLnBrk="1" hangingPunct="1">
              <a:defRPr/>
            </a:pPr>
            <a:r>
              <a:rPr lang="cs-CZ" dirty="0" smtClean="0"/>
              <a:t>Jako path tracing</a:t>
            </a:r>
          </a:p>
          <a:p>
            <a:pPr lvl="1" eaLnBrk="1" hangingPunct="1">
              <a:defRPr/>
            </a:pPr>
            <a:r>
              <a:rPr lang="cs-CZ" dirty="0" smtClean="0"/>
              <a:t>Místo rekurze dotaz do </a:t>
            </a:r>
            <a:br>
              <a:rPr lang="cs-CZ" dirty="0" smtClean="0"/>
            </a:br>
            <a:r>
              <a:rPr lang="cs-CZ" dirty="0" smtClean="0"/>
              <a:t>fotonové mapy</a:t>
            </a:r>
            <a:endParaRPr lang="en-US" dirty="0" smtClean="0"/>
          </a:p>
        </p:txBody>
      </p:sp>
      <p:pic>
        <p:nvPicPr>
          <p:cNvPr id="21508" name="Picture 4"/>
          <p:cNvPicPr>
            <a:picLocks noChangeAspect="1" noChangeArrowheads="1"/>
          </p:cNvPicPr>
          <p:nvPr/>
        </p:nvPicPr>
        <p:blipFill>
          <a:blip r:embed="rId2" cstate="print"/>
          <a:srcRect r="35379" b="8972"/>
          <a:stretch>
            <a:fillRect/>
          </a:stretch>
        </p:blipFill>
        <p:spPr bwMode="auto">
          <a:xfrm>
            <a:off x="6334125" y="1844675"/>
            <a:ext cx="1909763" cy="1871663"/>
          </a:xfrm>
          <a:prstGeom prst="rect">
            <a:avLst/>
          </a:prstGeom>
          <a:noFill/>
          <a:ln w="9525">
            <a:noFill/>
            <a:miter lim="800000"/>
            <a:headEnd/>
            <a:tailEnd/>
          </a:ln>
        </p:spPr>
      </p:pic>
      <p:pic>
        <p:nvPicPr>
          <p:cNvPr id="21509" name="Picture 4"/>
          <p:cNvPicPr>
            <a:picLocks noChangeAspect="1" noChangeArrowheads="1"/>
          </p:cNvPicPr>
          <p:nvPr/>
        </p:nvPicPr>
        <p:blipFill>
          <a:blip r:embed="rId3" cstate="print"/>
          <a:srcRect r="5165" b="7999"/>
          <a:stretch>
            <a:fillRect/>
          </a:stretch>
        </p:blipFill>
        <p:spPr bwMode="auto">
          <a:xfrm>
            <a:off x="4716463" y="4221163"/>
            <a:ext cx="4103687" cy="2319337"/>
          </a:xfrm>
          <a:prstGeom prst="rect">
            <a:avLst/>
          </a:prstGeom>
          <a:noFill/>
          <a:ln w="9525">
            <a:noFill/>
            <a:miter lim="800000"/>
            <a:headEnd/>
            <a:tailEnd/>
          </a:ln>
        </p:spPr>
      </p:pic>
      <p:sp>
        <p:nvSpPr>
          <p:cNvPr id="7" name="Zástupný symbol pro zápatí 6"/>
          <p:cNvSpPr>
            <a:spLocks noGrp="1"/>
          </p:cNvSpPr>
          <p:nvPr>
            <p:ph type="ftr" sz="quarter" idx="11"/>
          </p:nvPr>
        </p:nvSpPr>
        <p:spPr/>
        <p:txBody>
          <a:bodyPr/>
          <a:lstStyle/>
          <a:p>
            <a:pPr>
              <a:defRPr/>
            </a:pPr>
            <a:r>
              <a:rPr lang="en-US" altLang="en-US" smtClean="0"/>
              <a:t>PG III (NPGR010) - J. Křivánek 2014</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1509"/>
                                        </p:tgtEl>
                                        <p:attrNameLst>
                                          <p:attrName>style.visibility</p:attrName>
                                        </p:attrNameLst>
                                      </p:cBhvr>
                                      <p:to>
                                        <p:strVal val="visible"/>
                                      </p:to>
                                    </p:set>
                                    <p:animEffect transition="in" filter="fade">
                                      <p:cBhvr>
                                        <p:cTn id="16" dur="500"/>
                                        <p:tgtEl>
                                          <p:spTgt spid="21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Dropbox\Presentations\SIGGRAPH_Asia_2012\Comparison\car\ggbs_s_pp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31640" y="6396340"/>
            <a:ext cx="7812364"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chemeClr val="bg1"/>
                </a:solidFill>
                <a:effectLst>
                  <a:outerShdw blurRad="50800" dist="38100" dir="2700000" algn="tl" rotWithShape="0">
                    <a:prstClr val="black"/>
                  </a:outerShdw>
                </a:effectLst>
                <a:latin typeface="+mn-lt"/>
              </a:rPr>
              <a:t>Stochastic progressive photon mapping </a:t>
            </a:r>
            <a:r>
              <a:rPr lang="en-US" sz="2400" dirty="0" smtClean="0">
                <a:solidFill>
                  <a:schemeClr val="bg1"/>
                </a:solidFill>
                <a:effectLst>
                  <a:outerShdw blurRad="50800" dist="38100" dir="2700000" algn="tl" rotWithShape="0">
                    <a:prstClr val="black"/>
                  </a:outerShdw>
                </a:effectLst>
                <a:latin typeface="+mn-lt"/>
              </a:rPr>
              <a:t>(30 min)</a:t>
            </a:r>
            <a:endParaRPr lang="en-US" sz="2400" dirty="0">
              <a:solidFill>
                <a:schemeClr val="bg1"/>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3074948920"/>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Dropbox\Presentations\SIGGRAPH_Asia_2012\Comparison\car\ggbs_s_vc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99792" y="6396340"/>
            <a:ext cx="6444210"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rgbClr val="FFC000"/>
                </a:solidFill>
                <a:effectLst>
                  <a:outerShdw blurRad="50800" dist="38100" dir="2700000" algn="tl" rotWithShape="0">
                    <a:prstClr val="black"/>
                  </a:outerShdw>
                </a:effectLst>
                <a:latin typeface="+mn-lt"/>
              </a:rPr>
              <a:t>Vertex connection and merging </a:t>
            </a:r>
            <a:r>
              <a:rPr lang="en-US" sz="2400" dirty="0" smtClean="0">
                <a:solidFill>
                  <a:srgbClr val="FFC000"/>
                </a:solidFill>
                <a:effectLst>
                  <a:outerShdw blurRad="50800" dist="38100" dir="2700000" algn="tl" rotWithShape="0">
                    <a:prstClr val="black"/>
                  </a:outerShdw>
                </a:effectLst>
                <a:latin typeface="+mn-lt"/>
              </a:rPr>
              <a:t>(30 min)</a:t>
            </a:r>
            <a:endParaRPr lang="en-US" sz="2400" dirty="0">
              <a:solidFill>
                <a:srgbClr val="FFC000"/>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1586052956"/>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9" y="3"/>
            <a:ext cx="9144069" cy="685805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2" name="Group 3"/>
          <p:cNvGrpSpPr/>
          <p:nvPr/>
        </p:nvGrpSpPr>
        <p:grpSpPr>
          <a:xfrm>
            <a:off x="-108369" y="3901586"/>
            <a:ext cx="625491" cy="3002850"/>
            <a:chOff x="-53974" y="3898776"/>
            <a:chExt cx="625491" cy="3002849"/>
          </a:xfrm>
          <a:effectLst>
            <a:outerShdw blurRad="50800" dist="38100" dir="2700000" algn="tl" rotWithShape="0">
              <a:prstClr val="black">
                <a:alpha val="40000"/>
              </a:prstClr>
            </a:outerShdw>
          </a:effectLst>
        </p:grpSpPr>
        <p:pic>
          <p:nvPicPr>
            <p:cNvPr id="5" name="Picture 3" descr="F:\Pres\images\Contributions\legen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931852" y="5289028"/>
              <a:ext cx="2381250" cy="2381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3974" y="6563071"/>
              <a:ext cx="625491" cy="338554"/>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600" b="1" dirty="0" smtClean="0">
                  <a:latin typeface="+mn-lt"/>
                </a:rPr>
                <a:t>BPT</a:t>
              </a:r>
              <a:endParaRPr lang="en-US" sz="1600" b="1" dirty="0">
                <a:latin typeface="+mn-lt"/>
              </a:endParaRPr>
            </a:p>
          </p:txBody>
        </p:sp>
        <p:sp>
          <p:nvSpPr>
            <p:cNvPr id="8" name="TextBox 7"/>
            <p:cNvSpPr txBox="1"/>
            <p:nvPr/>
          </p:nvSpPr>
          <p:spPr>
            <a:xfrm>
              <a:off x="-10693" y="3898776"/>
              <a:ext cx="538929" cy="338554"/>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600" b="1" dirty="0" smtClean="0">
                  <a:latin typeface="+mn-lt"/>
                </a:rPr>
                <a:t>PM</a:t>
              </a:r>
              <a:endParaRPr lang="en-US" sz="1600" b="1" dirty="0">
                <a:latin typeface="+mn-lt"/>
              </a:endParaRPr>
            </a:p>
          </p:txBody>
        </p:sp>
      </p:grpSp>
      <p:sp>
        <p:nvSpPr>
          <p:cNvPr id="9" name="TextBox 8"/>
          <p:cNvSpPr txBox="1"/>
          <p:nvPr/>
        </p:nvSpPr>
        <p:spPr>
          <a:xfrm>
            <a:off x="3707904" y="6396340"/>
            <a:ext cx="5436098"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chemeClr val="bg1"/>
                </a:solidFill>
                <a:effectLst>
                  <a:outerShdw blurRad="50800" dist="38100" dir="2700000" algn="tl" rotWithShape="0">
                    <a:prstClr val="black"/>
                  </a:outerShdw>
                </a:effectLst>
                <a:latin typeface="+mn-lt"/>
              </a:rPr>
              <a:t>Relative technique contributions</a:t>
            </a:r>
            <a:endParaRPr lang="en-US" sz="2400" dirty="0">
              <a:solidFill>
                <a:schemeClr val="bg1"/>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860216916"/>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Dropbox\Presentations\SIGGRAPH_Asia_2012\Comparison\mirrorballs\ggbs_s_bp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332"/>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91880" y="6396340"/>
            <a:ext cx="5652120"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chemeClr val="bg1"/>
                </a:solidFill>
                <a:effectLst>
                  <a:outerShdw blurRad="50800" dist="38100" dir="2700000" algn="tl" rotWithShape="0">
                    <a:prstClr val="black"/>
                  </a:outerShdw>
                </a:effectLst>
                <a:latin typeface="+mn-lt"/>
              </a:rPr>
              <a:t>Bidirectional path tracing </a:t>
            </a:r>
            <a:r>
              <a:rPr lang="en-US" sz="2400" dirty="0" smtClean="0">
                <a:solidFill>
                  <a:schemeClr val="bg1"/>
                </a:solidFill>
                <a:effectLst>
                  <a:outerShdw blurRad="50800" dist="38100" dir="2700000" algn="tl" rotWithShape="0">
                    <a:prstClr val="black"/>
                  </a:outerShdw>
                </a:effectLst>
                <a:latin typeface="+mn-lt"/>
              </a:rPr>
              <a:t>(30 min)</a:t>
            </a:r>
            <a:endParaRPr lang="en-US" sz="2400" dirty="0">
              <a:solidFill>
                <a:schemeClr val="bg1"/>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2620602024"/>
      </p:ext>
    </p:extLst>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D:\Dropbox\Presentations\SIGGRAPH_Asia_2012\Comparison\mirrorballs\ggbs_s_pp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03648" y="6396340"/>
            <a:ext cx="7740356"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chemeClr val="bg1"/>
                </a:solidFill>
                <a:effectLst>
                  <a:outerShdw blurRad="50800" dist="38100" dir="2700000" algn="tl" rotWithShape="0">
                    <a:prstClr val="black"/>
                  </a:outerShdw>
                </a:effectLst>
                <a:latin typeface="+mn-lt"/>
              </a:rPr>
              <a:t>Stochastic progressive photon mapping </a:t>
            </a:r>
            <a:r>
              <a:rPr lang="en-US" sz="2400" dirty="0" smtClean="0">
                <a:solidFill>
                  <a:schemeClr val="bg1"/>
                </a:solidFill>
                <a:effectLst>
                  <a:outerShdw blurRad="50800" dist="38100" dir="2700000" algn="tl" rotWithShape="0">
                    <a:prstClr val="black"/>
                  </a:outerShdw>
                </a:effectLst>
                <a:latin typeface="+mn-lt"/>
              </a:rPr>
              <a:t>(30 min)</a:t>
            </a:r>
            <a:endParaRPr lang="en-US" sz="2400" dirty="0">
              <a:solidFill>
                <a:schemeClr val="bg1"/>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1909909891"/>
      </p:ext>
    </p:extLst>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Dropbox\Presentations\SIGGRAPH_Asia_2012\Comparison\mirrorballs\ggbs_s_vc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55776" y="6396340"/>
            <a:ext cx="6588226"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rgbClr val="FFC000"/>
                </a:solidFill>
                <a:effectLst>
                  <a:outerShdw blurRad="50800" dist="38100" dir="2700000" algn="tl" rotWithShape="0">
                    <a:prstClr val="black"/>
                  </a:outerShdw>
                </a:effectLst>
                <a:latin typeface="+mn-lt"/>
              </a:rPr>
              <a:t>Vertex connection and merging </a:t>
            </a:r>
            <a:r>
              <a:rPr lang="en-US" sz="2400" dirty="0" smtClean="0">
                <a:solidFill>
                  <a:srgbClr val="FFC000"/>
                </a:solidFill>
                <a:effectLst>
                  <a:outerShdw blurRad="50800" dist="38100" dir="2700000" algn="tl" rotWithShape="0">
                    <a:prstClr val="black"/>
                  </a:outerShdw>
                </a:effectLst>
                <a:latin typeface="+mn-lt"/>
              </a:rPr>
              <a:t>(30 min)</a:t>
            </a:r>
            <a:endParaRPr lang="en-US" sz="2400" dirty="0">
              <a:solidFill>
                <a:srgbClr val="FFC000"/>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3143776034"/>
      </p:ext>
    </p:extLst>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9" y="1"/>
            <a:ext cx="9144069" cy="685805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2" name="Group 3"/>
          <p:cNvGrpSpPr/>
          <p:nvPr/>
        </p:nvGrpSpPr>
        <p:grpSpPr>
          <a:xfrm>
            <a:off x="-108369" y="3901586"/>
            <a:ext cx="625491" cy="3002850"/>
            <a:chOff x="-53974" y="3898776"/>
            <a:chExt cx="625491" cy="3002849"/>
          </a:xfrm>
          <a:effectLst>
            <a:outerShdw blurRad="50800" dist="38100" dir="2700000" algn="tl" rotWithShape="0">
              <a:prstClr val="black">
                <a:alpha val="40000"/>
              </a:prstClr>
            </a:outerShdw>
          </a:effectLst>
        </p:grpSpPr>
        <p:pic>
          <p:nvPicPr>
            <p:cNvPr id="5" name="Picture 3" descr="F:\Pres\images\Contributions\legen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931852" y="5289028"/>
              <a:ext cx="2381250" cy="2381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3974" y="6563071"/>
              <a:ext cx="625491" cy="338554"/>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600" b="1" dirty="0" smtClean="0">
                  <a:latin typeface="+mn-lt"/>
                </a:rPr>
                <a:t>BPT</a:t>
              </a:r>
              <a:endParaRPr lang="en-US" sz="1600" b="1" dirty="0">
                <a:latin typeface="+mn-lt"/>
              </a:endParaRPr>
            </a:p>
          </p:txBody>
        </p:sp>
        <p:sp>
          <p:nvSpPr>
            <p:cNvPr id="8" name="TextBox 7"/>
            <p:cNvSpPr txBox="1"/>
            <p:nvPr/>
          </p:nvSpPr>
          <p:spPr>
            <a:xfrm>
              <a:off x="-10693" y="3898776"/>
              <a:ext cx="538929" cy="338554"/>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600" b="1" dirty="0" smtClean="0">
                  <a:latin typeface="+mn-lt"/>
                </a:rPr>
                <a:t>PM</a:t>
              </a:r>
              <a:endParaRPr lang="en-US" sz="1600" b="1" dirty="0">
                <a:latin typeface="+mn-lt"/>
              </a:endParaRPr>
            </a:p>
          </p:txBody>
        </p:sp>
      </p:grpSp>
      <p:sp>
        <p:nvSpPr>
          <p:cNvPr id="10" name="TextBox 9"/>
          <p:cNvSpPr txBox="1"/>
          <p:nvPr/>
        </p:nvSpPr>
        <p:spPr>
          <a:xfrm>
            <a:off x="3779912" y="6396340"/>
            <a:ext cx="5364090"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chemeClr val="bg1"/>
                </a:solidFill>
                <a:effectLst>
                  <a:outerShdw blurRad="50800" dist="38100" dir="2700000" algn="tl" rotWithShape="0">
                    <a:prstClr val="black"/>
                  </a:outerShdw>
                </a:effectLst>
                <a:latin typeface="+mn-lt"/>
              </a:rPr>
              <a:t>Relative technique contributions</a:t>
            </a:r>
            <a:endParaRPr lang="en-US" sz="2400" dirty="0">
              <a:solidFill>
                <a:schemeClr val="bg1"/>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4146609800"/>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Convergence rate</a:t>
            </a:r>
            <a:endParaRPr lang="en-US" dirty="0"/>
          </a:p>
        </p:txBody>
      </p:sp>
      <p:sp>
        <p:nvSpPr>
          <p:cNvPr id="3" name="Zástupný symbol pro obsah 2"/>
          <p:cNvSpPr>
            <a:spLocks noGrp="1"/>
          </p:cNvSpPr>
          <p:nvPr>
            <p:ph idx="1"/>
          </p:nvPr>
        </p:nvSpPr>
        <p:spPr/>
        <p:txBody>
          <a:bodyPr/>
          <a:lstStyle/>
          <a:p>
            <a:endParaRPr lang="en-US" b="1" dirty="0" smtClean="0"/>
          </a:p>
          <a:p>
            <a:r>
              <a:rPr lang="en-US" b="1" dirty="0" smtClean="0"/>
              <a:t>RMSE convergence</a:t>
            </a:r>
          </a:p>
          <a:p>
            <a:pPr lvl="1">
              <a:buClr>
                <a:srgbClr val="00B050"/>
              </a:buClr>
              <a:buFont typeface="Wingdings" pitchFamily="2" charset="2"/>
              <a:buChar char="C"/>
            </a:pPr>
            <a:r>
              <a:rPr lang="en-US" b="1" dirty="0" smtClean="0"/>
              <a:t>BPT</a:t>
            </a:r>
            <a:r>
              <a:rPr lang="en-US" dirty="0" smtClean="0"/>
              <a:t>:  </a:t>
            </a:r>
            <a:r>
              <a:rPr lang="en-US" i="1" dirty="0" smtClean="0"/>
              <a:t>O</a:t>
            </a:r>
            <a:r>
              <a:rPr lang="en-US" dirty="0" smtClean="0"/>
              <a:t>(</a:t>
            </a:r>
            <a:r>
              <a:rPr lang="en-US" i="1" dirty="0" smtClean="0"/>
              <a:t>N</a:t>
            </a:r>
            <a:r>
              <a:rPr lang="en-US" baseline="30000" dirty="0" smtClean="0"/>
              <a:t>-0.5</a:t>
            </a:r>
            <a:r>
              <a:rPr lang="en-US" dirty="0" smtClean="0"/>
              <a:t>)</a:t>
            </a:r>
          </a:p>
          <a:p>
            <a:pPr lvl="1">
              <a:buFont typeface="Wingdings" pitchFamily="2" charset="2"/>
              <a:buChar char="D"/>
            </a:pPr>
            <a:r>
              <a:rPr lang="en-US" b="1" dirty="0" smtClean="0"/>
              <a:t>PPM</a:t>
            </a:r>
            <a:r>
              <a:rPr lang="en-US" dirty="0" smtClean="0"/>
              <a:t>: </a:t>
            </a:r>
            <a:r>
              <a:rPr lang="en-US" i="1" dirty="0" smtClean="0"/>
              <a:t>O</a:t>
            </a:r>
            <a:r>
              <a:rPr lang="en-US" dirty="0" smtClean="0"/>
              <a:t>(</a:t>
            </a:r>
            <a:r>
              <a:rPr lang="en-US" i="1" dirty="0" smtClean="0"/>
              <a:t>N</a:t>
            </a:r>
            <a:r>
              <a:rPr lang="en-US" baseline="30000" dirty="0" smtClean="0"/>
              <a:t>-0.33</a:t>
            </a:r>
            <a:r>
              <a:rPr lang="en-US" dirty="0" smtClean="0"/>
              <a:t>)</a:t>
            </a:r>
          </a:p>
          <a:p>
            <a:pPr lvl="1">
              <a:buClr>
                <a:srgbClr val="00B050"/>
              </a:buClr>
              <a:buFont typeface="Wingdings" pitchFamily="2" charset="2"/>
              <a:buChar char="C"/>
            </a:pPr>
            <a:r>
              <a:rPr lang="en-US" b="1" dirty="0" smtClean="0"/>
              <a:t>VCM</a:t>
            </a:r>
            <a:r>
              <a:rPr lang="en-US" dirty="0" smtClean="0"/>
              <a:t>: </a:t>
            </a:r>
            <a:r>
              <a:rPr lang="en-US" i="1" dirty="0" smtClean="0"/>
              <a:t>O</a:t>
            </a:r>
            <a:r>
              <a:rPr lang="en-US" dirty="0" smtClean="0"/>
              <a:t>(</a:t>
            </a:r>
            <a:r>
              <a:rPr lang="en-US" i="1" dirty="0" smtClean="0"/>
              <a:t>N</a:t>
            </a:r>
            <a:r>
              <a:rPr lang="en-US" baseline="30000" dirty="0" smtClean="0"/>
              <a:t>-0.5</a:t>
            </a:r>
            <a:r>
              <a:rPr lang="en-US" dirty="0" smtClean="0"/>
              <a:t>)</a:t>
            </a:r>
          </a:p>
          <a:p>
            <a:endParaRPr lang="en-US" dirty="0"/>
          </a:p>
        </p:txBody>
      </p:sp>
      <p:sp>
        <p:nvSpPr>
          <p:cNvPr id="5" name="Zástupný symbol pro zápatí 4"/>
          <p:cNvSpPr>
            <a:spLocks noGrp="1"/>
          </p:cNvSpPr>
          <p:nvPr>
            <p:ph type="ftr" sz="quarter" idx="11"/>
          </p:nvPr>
        </p:nvSpPr>
        <p:spPr/>
        <p:txBody>
          <a:bodyPr/>
          <a:lstStyle/>
          <a:p>
            <a:pPr>
              <a:defRPr/>
            </a:pPr>
            <a:r>
              <a:rPr lang="en-US" altLang="en-US" smtClean="0"/>
              <a:t>PG III (NPGR010) - J. Křivánek 2014</a:t>
            </a:r>
            <a:endParaRPr lang="en-US" altLang="en-US" dirty="0"/>
          </a:p>
        </p:txBody>
      </p:sp>
      <p:grpSp>
        <p:nvGrpSpPr>
          <p:cNvPr id="8" name="Skupina 7"/>
          <p:cNvGrpSpPr/>
          <p:nvPr/>
        </p:nvGrpSpPr>
        <p:grpSpPr>
          <a:xfrm>
            <a:off x="4964166" y="2348880"/>
            <a:ext cx="3453657" cy="2924944"/>
            <a:chOff x="4112890" y="1628800"/>
            <a:chExt cx="4133850" cy="3501008"/>
          </a:xfrm>
        </p:grpSpPr>
        <p:pic>
          <p:nvPicPr>
            <p:cNvPr id="156674" name="Picture 2"/>
            <p:cNvPicPr>
              <a:picLocks noChangeAspect="1" noChangeArrowheads="1"/>
            </p:cNvPicPr>
            <p:nvPr/>
          </p:nvPicPr>
          <p:blipFill>
            <a:blip r:embed="rId3" cstate="print"/>
            <a:srcRect/>
            <a:stretch>
              <a:fillRect/>
            </a:stretch>
          </p:blipFill>
          <p:spPr bwMode="auto">
            <a:xfrm>
              <a:off x="4932040" y="1700808"/>
              <a:ext cx="3314700" cy="3429000"/>
            </a:xfrm>
            <a:prstGeom prst="rect">
              <a:avLst/>
            </a:prstGeom>
            <a:noFill/>
            <a:ln w="9525">
              <a:noFill/>
              <a:miter lim="800000"/>
              <a:headEnd/>
              <a:tailEnd/>
            </a:ln>
            <a:effectLst/>
          </p:spPr>
        </p:pic>
        <p:pic>
          <p:nvPicPr>
            <p:cNvPr id="156675" name="Picture 3"/>
            <p:cNvPicPr>
              <a:picLocks noChangeAspect="1" noChangeArrowheads="1"/>
            </p:cNvPicPr>
            <p:nvPr/>
          </p:nvPicPr>
          <p:blipFill>
            <a:blip r:embed="rId4" cstate="print"/>
            <a:srcRect/>
            <a:stretch>
              <a:fillRect/>
            </a:stretch>
          </p:blipFill>
          <p:spPr bwMode="auto">
            <a:xfrm>
              <a:off x="4112890" y="1628800"/>
              <a:ext cx="819150" cy="3248025"/>
            </a:xfrm>
            <a:prstGeom prst="rect">
              <a:avLst/>
            </a:prstGeom>
            <a:noFill/>
            <a:ln w="9525">
              <a:noFill/>
              <a:miter lim="800000"/>
              <a:headEnd/>
              <a:tailEnd/>
            </a:ln>
          </p:spPr>
        </p:pic>
      </p:grpSp>
      <p:sp>
        <p:nvSpPr>
          <p:cNvPr id="9" name="Obdélník 8"/>
          <p:cNvSpPr/>
          <p:nvPr/>
        </p:nvSpPr>
        <p:spPr>
          <a:xfrm>
            <a:off x="4427984" y="2204864"/>
            <a:ext cx="4104456" cy="39604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ovéPole 9"/>
          <p:cNvSpPr txBox="1"/>
          <p:nvPr/>
        </p:nvSpPr>
        <p:spPr>
          <a:xfrm rot="16200000">
            <a:off x="4263716" y="3536749"/>
            <a:ext cx="841897" cy="369332"/>
          </a:xfrm>
          <a:prstGeom prst="rect">
            <a:avLst/>
          </a:prstGeom>
          <a:noFill/>
        </p:spPr>
        <p:txBody>
          <a:bodyPr wrap="none" rtlCol="0">
            <a:spAutoFit/>
          </a:bodyPr>
          <a:lstStyle/>
          <a:p>
            <a:r>
              <a:rPr lang="en-US" dirty="0" smtClean="0">
                <a:latin typeface="+mn-lt"/>
              </a:rPr>
              <a:t>RMSE</a:t>
            </a:r>
          </a:p>
        </p:txBody>
      </p:sp>
      <p:sp>
        <p:nvSpPr>
          <p:cNvPr id="11" name="TextovéPole 10"/>
          <p:cNvSpPr txBox="1"/>
          <p:nvPr/>
        </p:nvSpPr>
        <p:spPr>
          <a:xfrm>
            <a:off x="6516222" y="5301208"/>
            <a:ext cx="976549" cy="369332"/>
          </a:xfrm>
          <a:prstGeom prst="rect">
            <a:avLst/>
          </a:prstGeom>
          <a:noFill/>
        </p:spPr>
        <p:txBody>
          <a:bodyPr wrap="none" rtlCol="0">
            <a:spAutoFit/>
          </a:bodyPr>
          <a:lstStyle/>
          <a:p>
            <a:r>
              <a:rPr lang="en-US" dirty="0" smtClean="0">
                <a:latin typeface="+mn-lt"/>
              </a:rPr>
              <a:t>time [s]</a:t>
            </a:r>
          </a:p>
        </p:txBody>
      </p:sp>
      <p:pic>
        <p:nvPicPr>
          <p:cNvPr id="12" name="Picture 2" descr="D:\Dropbox\Presentations\SIGGRAPH_Asia_2012\Comparison\mirrorballs\ggbs_s_vc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3768" y="4797155"/>
            <a:ext cx="1800200" cy="1350151"/>
          </a:xfrm>
          <a:prstGeom prst="rect">
            <a:avLst/>
          </a:prstGeom>
          <a:noFill/>
          <a:extLst>
            <a:ext uri="{909E8E84-426E-40DD-AFC4-6F175D3DCCD1}">
              <a14:hiddenFill xmlns:a14="http://schemas.microsoft.com/office/drawing/2010/main">
                <a:solidFill>
                  <a:srgbClr val="FFFFFF"/>
                </a:solidFill>
              </a14:hiddenFill>
            </a:ext>
          </a:extLst>
        </p:spPr>
      </p:pic>
      <p:pic>
        <p:nvPicPr>
          <p:cNvPr id="225282" name="Picture 2"/>
          <p:cNvPicPr>
            <a:picLocks noChangeAspect="1" noChangeArrowheads="1"/>
          </p:cNvPicPr>
          <p:nvPr/>
        </p:nvPicPr>
        <p:blipFill>
          <a:blip r:embed="rId6" cstate="print"/>
          <a:srcRect/>
          <a:stretch>
            <a:fillRect/>
          </a:stretch>
        </p:blipFill>
        <p:spPr bwMode="auto">
          <a:xfrm>
            <a:off x="4459657" y="5743127"/>
            <a:ext cx="4032447" cy="323276"/>
          </a:xfrm>
          <a:prstGeom prst="rect">
            <a:avLst/>
          </a:prstGeom>
          <a:noFill/>
          <a:ln w="9525">
            <a:noFill/>
            <a:miter lim="800000"/>
            <a:headEnd/>
            <a:tailEnd/>
          </a:ln>
        </p:spPr>
      </p:pic>
    </p:spTree>
    <p:extLst>
      <p:ext uri="{BB962C8B-B14F-4D97-AF65-F5344CB8AC3E}">
        <p14:creationId xmlns:p14="http://schemas.microsoft.com/office/powerpoint/2010/main" val="2388570339"/>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Remaining challenges</a:t>
            </a:r>
            <a:endParaRPr lang="en-US" dirty="0"/>
          </a:p>
        </p:txBody>
      </p:sp>
      <p:sp>
        <p:nvSpPr>
          <p:cNvPr id="3" name="Zástupný symbol pro obsah 2"/>
          <p:cNvSpPr>
            <a:spLocks noGrp="1"/>
          </p:cNvSpPr>
          <p:nvPr>
            <p:ph idx="1"/>
          </p:nvPr>
        </p:nvSpPr>
        <p:spPr>
          <a:xfrm>
            <a:off x="323528" y="1268760"/>
            <a:ext cx="8363272" cy="4862165"/>
          </a:xfrm>
        </p:spPr>
        <p:txBody>
          <a:bodyPr/>
          <a:lstStyle/>
          <a:p>
            <a:pPr lvl="1"/>
            <a:endParaRPr lang="en-US" dirty="0" smtClean="0"/>
          </a:p>
          <a:p>
            <a:pPr>
              <a:buNone/>
            </a:pPr>
            <a:endParaRPr lang="en-US" dirty="0"/>
          </a:p>
        </p:txBody>
      </p:sp>
      <p:pic>
        <p:nvPicPr>
          <p:cNvPr id="22" name="Picture 2" descr="D:\Dropbox\Images\RenderHistory\VertexMerging\Ri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732" y="1556797"/>
            <a:ext cx="3597228" cy="2665271"/>
          </a:xfrm>
          <a:prstGeom prst="rect">
            <a:avLst/>
          </a:prstGeom>
          <a:noFill/>
          <a:effectLst>
            <a:outerShdw blurRad="190500" algn="ctr" rotWithShape="0">
              <a:prstClr val="black">
                <a:alpha val="70000"/>
              </a:prstClr>
            </a:outerShdw>
          </a:effectLst>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57626" y="2211732"/>
            <a:ext cx="3839992" cy="2081381"/>
            <a:chOff x="57626" y="4731034"/>
            <a:chExt cx="3839992" cy="2081381"/>
          </a:xfrm>
        </p:grpSpPr>
        <p:grpSp>
          <p:nvGrpSpPr>
            <p:cNvPr id="24" name="Group 14"/>
            <p:cNvGrpSpPr/>
            <p:nvPr/>
          </p:nvGrpSpPr>
          <p:grpSpPr>
            <a:xfrm>
              <a:off x="57626" y="5242932"/>
              <a:ext cx="2592288" cy="1569483"/>
              <a:chOff x="251520" y="5175146"/>
              <a:chExt cx="2592288" cy="1569483"/>
            </a:xfrm>
          </p:grpSpPr>
          <p:pic>
            <p:nvPicPr>
              <p:cNvPr id="28" name="Picture 2" descr="D:\Dropbox\Images\RenderHistory\VertexMerging\Rin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587" t="25006" r="9220" b="51139"/>
              <a:stretch/>
            </p:blipFill>
            <p:spPr bwMode="auto">
              <a:xfrm>
                <a:off x="251520" y="5175147"/>
                <a:ext cx="2592288" cy="1569482"/>
              </a:xfrm>
              <a:prstGeom prst="rect">
                <a:avLst/>
              </a:prstGeom>
              <a:noFill/>
              <a:effectLst>
                <a:outerShdw blurRad="190500" algn="ctr" rotWithShape="0">
                  <a:prstClr val="black">
                    <a:alpha val="70000"/>
                  </a:prstClr>
                </a:outerShdw>
              </a:effectLst>
              <a:extLst>
                <a:ext uri="{909E8E84-426E-40DD-AFC4-6F175D3DCCD1}">
                  <a14:hiddenFill xmlns:a14="http://schemas.microsoft.com/office/drawing/2010/main">
                    <a:solidFill>
                      <a:srgbClr val="FFFFFF"/>
                    </a:solidFill>
                  </a14:hiddenFill>
                </a:ext>
              </a:extLst>
            </p:spPr>
          </p:pic>
          <p:sp>
            <p:nvSpPr>
              <p:cNvPr id="29" name="Rectangle 11"/>
              <p:cNvSpPr/>
              <p:nvPr/>
            </p:nvSpPr>
            <p:spPr>
              <a:xfrm>
                <a:off x="251520" y="5175146"/>
                <a:ext cx="2592288" cy="1566221"/>
              </a:xfrm>
              <a:prstGeom prst="rect">
                <a:avLst/>
              </a:prstGeom>
              <a:noFill/>
              <a:ln w="22225">
                <a:solidFill>
                  <a:srgbClr val="C00000"/>
                </a:solidFill>
              </a:ln>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cxnSp>
          <p:nvCxnSpPr>
            <p:cNvPr id="25" name="Straight Connector 12"/>
            <p:cNvCxnSpPr/>
            <p:nvPr/>
          </p:nvCxnSpPr>
          <p:spPr>
            <a:xfrm flipV="1">
              <a:off x="2649914" y="5408732"/>
              <a:ext cx="1247704" cy="1403683"/>
            </a:xfrm>
            <a:prstGeom prst="line">
              <a:avLst/>
            </a:prstGeom>
            <a:ln w="25400">
              <a:solidFill>
                <a:srgbClr val="C00000"/>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Connector 13"/>
            <p:cNvCxnSpPr/>
            <p:nvPr/>
          </p:nvCxnSpPr>
          <p:spPr>
            <a:xfrm flipV="1">
              <a:off x="57626" y="4731034"/>
              <a:ext cx="2754870" cy="511899"/>
            </a:xfrm>
            <a:prstGeom prst="line">
              <a:avLst/>
            </a:prstGeom>
            <a:ln w="25400">
              <a:solidFill>
                <a:srgbClr val="C00000"/>
              </a:solidFill>
              <a:prstDash val="sysDot"/>
              <a:tailEnd type="none" w="lg" len="lg"/>
            </a:ln>
          </p:spPr>
          <p:style>
            <a:lnRef idx="1">
              <a:schemeClr val="accent1"/>
            </a:lnRef>
            <a:fillRef idx="0">
              <a:schemeClr val="accent1"/>
            </a:fillRef>
            <a:effectRef idx="0">
              <a:schemeClr val="accent1"/>
            </a:effectRef>
            <a:fontRef idx="minor">
              <a:schemeClr val="tx1"/>
            </a:fontRef>
          </p:style>
        </p:cxnSp>
        <p:sp>
          <p:nvSpPr>
            <p:cNvPr id="27" name="Rectangle 17"/>
            <p:cNvSpPr/>
            <p:nvPr/>
          </p:nvSpPr>
          <p:spPr>
            <a:xfrm>
              <a:off x="2812496" y="4731034"/>
              <a:ext cx="1085122" cy="655614"/>
            </a:xfrm>
            <a:prstGeom prst="rect">
              <a:avLst/>
            </a:prstGeom>
            <a:noFill/>
            <a:ln w="22225">
              <a:solidFill>
                <a:srgbClr val="C00000"/>
              </a:solidFill>
            </a:ln>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grpSp>
        <p:nvGrpSpPr>
          <p:cNvPr id="30" name="Group 26"/>
          <p:cNvGrpSpPr/>
          <p:nvPr/>
        </p:nvGrpSpPr>
        <p:grpSpPr>
          <a:xfrm>
            <a:off x="4372608" y="1108069"/>
            <a:ext cx="4642557" cy="5633299"/>
            <a:chOff x="4372602" y="1108069"/>
            <a:chExt cx="4642557" cy="5633299"/>
          </a:xfrm>
        </p:grpSpPr>
        <p:grpSp>
          <p:nvGrpSpPr>
            <p:cNvPr id="31" name="Group 2"/>
            <p:cNvGrpSpPr/>
            <p:nvPr/>
          </p:nvGrpSpPr>
          <p:grpSpPr>
            <a:xfrm>
              <a:off x="4372602" y="1108069"/>
              <a:ext cx="4642557" cy="5633299"/>
              <a:chOff x="4765539" y="1283750"/>
              <a:chExt cx="4232994" cy="5136334"/>
            </a:xfrm>
          </p:grpSpPr>
          <p:pic>
            <p:nvPicPr>
              <p:cNvPr id="35" name="Picture 2" descr="C:\Users\Iliyan\Desktop\kitche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5539" y="1283750"/>
                <a:ext cx="4232994" cy="3276180"/>
              </a:xfrm>
              <a:prstGeom prst="rect">
                <a:avLst/>
              </a:prstGeom>
              <a:noFill/>
              <a:effectLst>
                <a:outerShdw blurRad="190500" algn="ctr" rotWithShape="0">
                  <a:prstClr val="black">
                    <a:alpha val="70000"/>
                  </a:prstClr>
                </a:outerShdw>
              </a:effectLst>
              <a:extLst>
                <a:ext uri="{909E8E84-426E-40DD-AFC4-6F175D3DCCD1}">
                  <a14:hiddenFill xmlns:a14="http://schemas.microsoft.com/office/drawing/2010/main">
                    <a:solidFill>
                      <a:srgbClr val="FFFFFF"/>
                    </a:solidFill>
                  </a14:hiddenFill>
                </a:ext>
              </a:extLst>
            </p:spPr>
          </p:pic>
          <p:pic>
            <p:nvPicPr>
              <p:cNvPr id="3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364" t="59757" r="62654" b="4416"/>
              <a:stretch/>
            </p:blipFill>
            <p:spPr bwMode="auto">
              <a:xfrm>
                <a:off x="6917551" y="4616221"/>
                <a:ext cx="2080982" cy="1803863"/>
              </a:xfrm>
              <a:prstGeom prst="rect">
                <a:avLst/>
              </a:prstGeom>
              <a:noFill/>
              <a:effectLst>
                <a:outerShdw blurRad="190500" algn="ctr" rotWithShape="0">
                  <a:prstClr val="black">
                    <a:alpha val="70000"/>
                  </a:prstClr>
                </a:outerShdw>
              </a:effectLst>
              <a:extLst>
                <a:ext uri="{909E8E84-426E-40DD-AFC4-6F175D3DCCD1}">
                  <a14:hiddenFill xmlns:a14="http://schemas.microsoft.com/office/drawing/2010/main">
                    <a:solidFill>
                      <a:srgbClr val="FFFFFF"/>
                    </a:solidFill>
                  </a14:hiddenFill>
                </a:ext>
              </a:extLst>
            </p:spPr>
          </p:pic>
          <p:pic>
            <p:nvPicPr>
              <p:cNvPr id="37" name="Picture 2" descr="C:\Users\Iliyan\Desktop\kitchen.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364" t="59742" r="62654" b="4438"/>
              <a:stretch/>
            </p:blipFill>
            <p:spPr bwMode="auto">
              <a:xfrm>
                <a:off x="4765539" y="4616221"/>
                <a:ext cx="2080982" cy="1803863"/>
              </a:xfrm>
              <a:prstGeom prst="rect">
                <a:avLst/>
              </a:prstGeom>
              <a:noFill/>
              <a:effectLst>
                <a:outerShdw blurRad="190500" algn="ctr" rotWithShape="0">
                  <a:prstClr val="black">
                    <a:alpha val="70000"/>
                  </a:prstClr>
                </a:outerShdw>
              </a:effectLst>
              <a:extLst>
                <a:ext uri="{909E8E84-426E-40DD-AFC4-6F175D3DCCD1}">
                  <a14:hiddenFill xmlns:a14="http://schemas.microsoft.com/office/drawing/2010/main">
                    <a:solidFill>
                      <a:srgbClr val="FFFFFF"/>
                    </a:solidFill>
                  </a14:hiddenFill>
                </a:ext>
              </a:extLst>
            </p:spPr>
          </p:pic>
        </p:grpSp>
        <p:sp>
          <p:nvSpPr>
            <p:cNvPr id="32" name="TextBox 24"/>
            <p:cNvSpPr txBox="1"/>
            <p:nvPr/>
          </p:nvSpPr>
          <p:spPr>
            <a:xfrm>
              <a:off x="8316416" y="6493720"/>
              <a:ext cx="698743" cy="247648"/>
            </a:xfrm>
            <a:prstGeom prst="rect">
              <a:avLst/>
            </a:prstGeom>
            <a:solidFill>
              <a:schemeClr val="bg1">
                <a:alpha val="25000"/>
              </a:schemeClr>
            </a:solidFill>
          </p:spPr>
          <p:txBody>
            <a:bodyPr wrap="square" rtlCol="0" anchor="ctr">
              <a:noAutofit/>
            </a:bodyPr>
            <a:lstStyle/>
            <a:p>
              <a:pPr algn="ctr"/>
              <a:r>
                <a:rPr lang="en-US" b="1" dirty="0" smtClean="0">
                  <a:solidFill>
                    <a:schemeClr val="bg1"/>
                  </a:solidFill>
                  <a:effectLst>
                    <a:outerShdw blurRad="50800" dist="38100" dir="2700000" algn="tl" rotWithShape="0">
                      <a:prstClr val="black"/>
                    </a:outerShdw>
                  </a:effectLst>
                  <a:latin typeface="+mn-lt"/>
                </a:rPr>
                <a:t>BPT</a:t>
              </a:r>
              <a:endParaRPr lang="en-US" b="1" dirty="0">
                <a:solidFill>
                  <a:schemeClr val="bg1"/>
                </a:solidFill>
                <a:effectLst>
                  <a:outerShdw blurRad="50800" dist="38100" dir="2700000" algn="tl" rotWithShape="0">
                    <a:prstClr val="black"/>
                  </a:outerShdw>
                </a:effectLst>
                <a:latin typeface="+mn-lt"/>
              </a:endParaRPr>
            </a:p>
          </p:txBody>
        </p:sp>
        <p:sp>
          <p:nvSpPr>
            <p:cNvPr id="33" name="TextBox 25"/>
            <p:cNvSpPr txBox="1"/>
            <p:nvPr/>
          </p:nvSpPr>
          <p:spPr>
            <a:xfrm>
              <a:off x="5868144" y="6493720"/>
              <a:ext cx="786785" cy="247648"/>
            </a:xfrm>
            <a:prstGeom prst="rect">
              <a:avLst/>
            </a:prstGeom>
            <a:solidFill>
              <a:schemeClr val="bg1">
                <a:alpha val="25000"/>
              </a:schemeClr>
            </a:solidFill>
          </p:spPr>
          <p:txBody>
            <a:bodyPr wrap="square" rtlCol="0" anchor="ctr">
              <a:noAutofit/>
            </a:bodyPr>
            <a:lstStyle/>
            <a:p>
              <a:pPr algn="ctr"/>
              <a:r>
                <a:rPr lang="en-US" b="1" dirty="0" smtClean="0">
                  <a:solidFill>
                    <a:schemeClr val="bg1"/>
                  </a:solidFill>
                  <a:effectLst>
                    <a:outerShdw blurRad="50800" dist="38100" dir="2700000" algn="tl" rotWithShape="0">
                      <a:prstClr val="black"/>
                    </a:outerShdw>
                  </a:effectLst>
                  <a:latin typeface="+mn-lt"/>
                </a:rPr>
                <a:t>VCM</a:t>
              </a:r>
              <a:endParaRPr lang="en-US" b="1" dirty="0">
                <a:solidFill>
                  <a:schemeClr val="bg1"/>
                </a:solidFill>
                <a:effectLst>
                  <a:outerShdw blurRad="50800" dist="38100" dir="2700000" algn="tl" rotWithShape="0">
                    <a:prstClr val="black"/>
                  </a:outerShdw>
                </a:effectLst>
                <a:latin typeface="+mn-lt"/>
              </a:endParaRPr>
            </a:p>
          </p:txBody>
        </p:sp>
        <p:sp>
          <p:nvSpPr>
            <p:cNvPr id="34" name="TextBox 28"/>
            <p:cNvSpPr txBox="1"/>
            <p:nvPr/>
          </p:nvSpPr>
          <p:spPr>
            <a:xfrm>
              <a:off x="4372602" y="4453587"/>
              <a:ext cx="775462" cy="247648"/>
            </a:xfrm>
            <a:prstGeom prst="rect">
              <a:avLst/>
            </a:prstGeom>
            <a:solidFill>
              <a:schemeClr val="bg1">
                <a:alpha val="25000"/>
              </a:schemeClr>
            </a:solidFill>
          </p:spPr>
          <p:txBody>
            <a:bodyPr wrap="square" rtlCol="0" anchor="ctr">
              <a:noAutofit/>
            </a:bodyPr>
            <a:lstStyle/>
            <a:p>
              <a:pPr algn="ctr"/>
              <a:r>
                <a:rPr lang="en-US" b="1" dirty="0" smtClean="0">
                  <a:solidFill>
                    <a:schemeClr val="bg1"/>
                  </a:solidFill>
                  <a:effectLst>
                    <a:outerShdw blurRad="50800" dist="38100" dir="2700000" algn="tl" rotWithShape="0">
                      <a:prstClr val="black"/>
                    </a:outerShdw>
                  </a:effectLst>
                  <a:latin typeface="+mn-lt"/>
                </a:rPr>
                <a:t>VCM</a:t>
              </a:r>
              <a:endParaRPr lang="en-US" b="1" dirty="0">
                <a:solidFill>
                  <a:schemeClr val="bg1"/>
                </a:solidFill>
                <a:effectLst>
                  <a:outerShdw blurRad="50800" dist="38100" dir="2700000" algn="tl" rotWithShape="0">
                    <a:prstClr val="black"/>
                  </a:outerShdw>
                </a:effectLst>
                <a:latin typeface="+mn-lt"/>
              </a:endParaRPr>
            </a:p>
          </p:txBody>
        </p:sp>
      </p:grpSp>
    </p:spTree>
    <p:extLst>
      <p:ext uri="{BB962C8B-B14F-4D97-AF65-F5344CB8AC3E}">
        <p14:creationId xmlns:p14="http://schemas.microsoft.com/office/powerpoint/2010/main" val="5932456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References</a:t>
            </a:r>
            <a:endParaRPr lang="en-US" dirty="0"/>
          </a:p>
        </p:txBody>
      </p:sp>
      <p:sp>
        <p:nvSpPr>
          <p:cNvPr id="3" name="Zástupný symbol pro obsah 2"/>
          <p:cNvSpPr>
            <a:spLocks noGrp="1"/>
          </p:cNvSpPr>
          <p:nvPr>
            <p:ph idx="1"/>
          </p:nvPr>
        </p:nvSpPr>
        <p:spPr/>
        <p:txBody>
          <a:bodyPr/>
          <a:lstStyle/>
          <a:p>
            <a:endParaRPr lang="en-US" dirty="0" smtClean="0"/>
          </a:p>
          <a:p>
            <a:r>
              <a:rPr lang="en-US" sz="2800" i="1" dirty="0" err="1" smtClean="0"/>
              <a:t>Georgiev</a:t>
            </a:r>
            <a:r>
              <a:rPr lang="en-US" sz="2800" i="1" dirty="0" smtClean="0"/>
              <a:t> </a:t>
            </a:r>
            <a:r>
              <a:rPr lang="cs-CZ" sz="2800" i="1" dirty="0" err="1" smtClean="0"/>
              <a:t>et</a:t>
            </a:r>
            <a:r>
              <a:rPr lang="cs-CZ" sz="2800" i="1" dirty="0" smtClean="0"/>
              <a:t> </a:t>
            </a:r>
            <a:r>
              <a:rPr lang="cs-CZ" sz="2800" i="1" dirty="0" err="1" smtClean="0"/>
              <a:t>al</a:t>
            </a:r>
            <a:r>
              <a:rPr lang="cs-CZ" sz="2800" i="1" dirty="0" smtClean="0"/>
              <a:t>., </a:t>
            </a:r>
            <a:r>
              <a:rPr lang="en-US" sz="2600" dirty="0" smtClean="0"/>
              <a:t>“Light Transport Simulation with Vertex Connection and Merging”</a:t>
            </a:r>
            <a:endParaRPr lang="en-US" i="1" dirty="0" smtClean="0"/>
          </a:p>
          <a:p>
            <a:pPr lvl="1"/>
            <a:endParaRPr lang="en-US" sz="2400" dirty="0" smtClean="0"/>
          </a:p>
          <a:p>
            <a:r>
              <a:rPr lang="en-US" sz="2800" i="1" dirty="0" smtClean="0"/>
              <a:t>Hachisuka et al.</a:t>
            </a:r>
            <a:r>
              <a:rPr lang="cs-CZ" sz="2800" i="1" dirty="0" smtClean="0"/>
              <a:t> </a:t>
            </a:r>
            <a:r>
              <a:rPr lang="en-US" sz="2600" dirty="0" smtClean="0"/>
              <a:t>“A Path Space Extension for Robust Light Transport Simulation”</a:t>
            </a:r>
            <a:endParaRPr lang="en-US" i="1" dirty="0" smtClean="0"/>
          </a:p>
          <a:p>
            <a:pPr lvl="1"/>
            <a:endParaRPr lang="en-US" sz="2400" dirty="0" smtClean="0"/>
          </a:p>
          <a:p>
            <a:pPr lvl="1"/>
            <a:r>
              <a:rPr lang="en-US" sz="2400" dirty="0" smtClean="0"/>
              <a:t>Same algorithm, different theoretical derivations</a:t>
            </a:r>
          </a:p>
          <a:p>
            <a:endParaRPr lang="en-US" dirty="0"/>
          </a:p>
        </p:txBody>
      </p:sp>
      <p:sp>
        <p:nvSpPr>
          <p:cNvPr id="5" name="Zástupný symbol pro zápatí 4"/>
          <p:cNvSpPr>
            <a:spLocks noGrp="1"/>
          </p:cNvSpPr>
          <p:nvPr>
            <p:ph type="ftr" sz="quarter" idx="11"/>
          </p:nvPr>
        </p:nvSpPr>
        <p:spPr/>
        <p:txBody>
          <a:bodyPr/>
          <a:lstStyle/>
          <a:p>
            <a:pPr>
              <a:defRPr/>
            </a:pPr>
            <a:r>
              <a:rPr lang="en-US" altLang="en-US" smtClean="0"/>
              <a:t>PG III (NPGR010) - J. Křivánek 2014</a:t>
            </a:r>
            <a:endParaRPr lang="en-US" altLang="en-US" dirty="0"/>
          </a:p>
        </p:txBody>
      </p:sp>
    </p:spTree>
    <p:extLst>
      <p:ext uri="{BB962C8B-B14F-4D97-AF65-F5344CB8AC3E}">
        <p14:creationId xmlns:p14="http://schemas.microsoft.com/office/powerpoint/2010/main" val="2809973415"/>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cs-CZ" smtClean="0"/>
              <a:t>Fáze 1: Rozmístění fotonů</a:t>
            </a:r>
            <a:endParaRPr lang="en-US" smtClean="0"/>
          </a:p>
        </p:txBody>
      </p:sp>
      <p:pic>
        <p:nvPicPr>
          <p:cNvPr id="22531" name="Picture 4"/>
          <p:cNvPicPr>
            <a:picLocks noChangeAspect="1" noChangeArrowheads="1"/>
          </p:cNvPicPr>
          <p:nvPr/>
        </p:nvPicPr>
        <p:blipFill>
          <a:blip r:embed="rId2" cstate="print"/>
          <a:srcRect r="33128" b="9552"/>
          <a:stretch>
            <a:fillRect/>
          </a:stretch>
        </p:blipFill>
        <p:spPr bwMode="auto">
          <a:xfrm>
            <a:off x="7235825" y="333375"/>
            <a:ext cx="1454150" cy="1366838"/>
          </a:xfrm>
          <a:prstGeom prst="rect">
            <a:avLst/>
          </a:prstGeom>
          <a:noFill/>
          <a:ln w="9525">
            <a:noFill/>
            <a:miter lim="800000"/>
            <a:headEnd/>
            <a:tailEnd/>
          </a:ln>
        </p:spPr>
      </p:pic>
      <p:sp>
        <p:nvSpPr>
          <p:cNvPr id="22532" name="Content Placeholder 6"/>
          <p:cNvSpPr>
            <a:spLocks noGrp="1"/>
          </p:cNvSpPr>
          <p:nvPr>
            <p:ph idx="1"/>
          </p:nvPr>
        </p:nvSpPr>
        <p:spPr/>
        <p:txBody>
          <a:bodyPr/>
          <a:lstStyle/>
          <a:p>
            <a:pPr marL="457200" indent="-457200" eaLnBrk="1" hangingPunct="1">
              <a:buFont typeface="Georgia" pitchFamily="18" charset="0"/>
              <a:buAutoNum type="arabicPeriod"/>
            </a:pPr>
            <a:r>
              <a:rPr lang="cs-CZ" b="1" smtClean="0"/>
              <a:t>Emise</a:t>
            </a:r>
            <a:r>
              <a:rPr lang="cs-CZ" smtClean="0"/>
              <a:t> fotonů ze světelných zdrojů</a:t>
            </a:r>
          </a:p>
          <a:p>
            <a:pPr marL="457200" indent="-457200" eaLnBrk="1" hangingPunct="1">
              <a:buFont typeface="Georgia" pitchFamily="18" charset="0"/>
              <a:buAutoNum type="arabicPeriod"/>
            </a:pPr>
            <a:r>
              <a:rPr lang="cs-CZ" b="1" smtClean="0"/>
              <a:t>Sledování</a:t>
            </a:r>
            <a:r>
              <a:rPr lang="cs-CZ" smtClean="0"/>
              <a:t> fotonů</a:t>
            </a:r>
          </a:p>
          <a:p>
            <a:pPr marL="457200" indent="-457200" eaLnBrk="1" hangingPunct="1">
              <a:buFont typeface="Georgia" pitchFamily="18" charset="0"/>
              <a:buAutoNum type="arabicPeriod"/>
            </a:pPr>
            <a:r>
              <a:rPr lang="cs-CZ" smtClean="0"/>
              <a:t>Uložení fotonů do „fotonové mapy“ (=seznam fotonů)</a:t>
            </a:r>
            <a:endParaRPr lang="en-US" smtClean="0"/>
          </a:p>
        </p:txBody>
      </p:sp>
      <p:grpSp>
        <p:nvGrpSpPr>
          <p:cNvPr id="2" name="Group 4"/>
          <p:cNvGrpSpPr>
            <a:grpSpLocks/>
          </p:cNvGrpSpPr>
          <p:nvPr/>
        </p:nvGrpSpPr>
        <p:grpSpPr bwMode="auto">
          <a:xfrm>
            <a:off x="1055688" y="3092450"/>
            <a:ext cx="6192837" cy="3433763"/>
            <a:chOff x="1292" y="1909"/>
            <a:chExt cx="3901" cy="2163"/>
          </a:xfrm>
        </p:grpSpPr>
        <p:sp>
          <p:nvSpPr>
            <p:cNvPr id="22547" name="Freeform 5"/>
            <p:cNvSpPr>
              <a:spLocks/>
            </p:cNvSpPr>
            <p:nvPr/>
          </p:nvSpPr>
          <p:spPr bwMode="auto">
            <a:xfrm>
              <a:off x="1292" y="3678"/>
              <a:ext cx="3901" cy="394"/>
            </a:xfrm>
            <a:custGeom>
              <a:avLst/>
              <a:gdLst>
                <a:gd name="T0" fmla="*/ 0 w 3901"/>
                <a:gd name="T1" fmla="*/ 356 h 394"/>
                <a:gd name="T2" fmla="*/ 681 w 3901"/>
                <a:gd name="T3" fmla="*/ 265 h 394"/>
                <a:gd name="T4" fmla="*/ 1180 w 3901"/>
                <a:gd name="T5" fmla="*/ 356 h 394"/>
                <a:gd name="T6" fmla="*/ 1724 w 3901"/>
                <a:gd name="T7" fmla="*/ 38 h 394"/>
                <a:gd name="T8" fmla="*/ 2767 w 3901"/>
                <a:gd name="T9" fmla="*/ 129 h 394"/>
                <a:gd name="T10" fmla="*/ 3901 w 3901"/>
                <a:gd name="T11" fmla="*/ 220 h 394"/>
                <a:gd name="T12" fmla="*/ 0 60000 65536"/>
                <a:gd name="T13" fmla="*/ 0 60000 65536"/>
                <a:gd name="T14" fmla="*/ 0 60000 65536"/>
                <a:gd name="T15" fmla="*/ 0 60000 65536"/>
                <a:gd name="T16" fmla="*/ 0 60000 65536"/>
                <a:gd name="T17" fmla="*/ 0 60000 65536"/>
                <a:gd name="T18" fmla="*/ 0 w 3901"/>
                <a:gd name="T19" fmla="*/ 0 h 394"/>
                <a:gd name="T20" fmla="*/ 3901 w 3901"/>
                <a:gd name="T21" fmla="*/ 394 h 394"/>
              </a:gdLst>
              <a:ahLst/>
              <a:cxnLst>
                <a:cxn ang="T12">
                  <a:pos x="T0" y="T1"/>
                </a:cxn>
                <a:cxn ang="T13">
                  <a:pos x="T2" y="T3"/>
                </a:cxn>
                <a:cxn ang="T14">
                  <a:pos x="T4" y="T5"/>
                </a:cxn>
                <a:cxn ang="T15">
                  <a:pos x="T6" y="T7"/>
                </a:cxn>
                <a:cxn ang="T16">
                  <a:pos x="T8" y="T9"/>
                </a:cxn>
                <a:cxn ang="T17">
                  <a:pos x="T10" y="T11"/>
                </a:cxn>
              </a:cxnLst>
              <a:rect l="T18" t="T19" r="T20" b="T21"/>
              <a:pathLst>
                <a:path w="3901" h="394">
                  <a:moveTo>
                    <a:pt x="0" y="356"/>
                  </a:moveTo>
                  <a:cubicBezTo>
                    <a:pt x="242" y="310"/>
                    <a:pt x="484" y="265"/>
                    <a:pt x="681" y="265"/>
                  </a:cubicBezTo>
                  <a:cubicBezTo>
                    <a:pt x="878" y="265"/>
                    <a:pt x="1006" y="394"/>
                    <a:pt x="1180" y="356"/>
                  </a:cubicBezTo>
                  <a:cubicBezTo>
                    <a:pt x="1354" y="318"/>
                    <a:pt x="1460" y="76"/>
                    <a:pt x="1724" y="38"/>
                  </a:cubicBezTo>
                  <a:cubicBezTo>
                    <a:pt x="1988" y="0"/>
                    <a:pt x="2404" y="99"/>
                    <a:pt x="2767" y="129"/>
                  </a:cubicBezTo>
                  <a:cubicBezTo>
                    <a:pt x="3130" y="159"/>
                    <a:pt x="3515" y="189"/>
                    <a:pt x="3901" y="220"/>
                  </a:cubicBezTo>
                </a:path>
              </a:pathLst>
            </a:custGeom>
            <a:noFill/>
            <a:ln w="57150" cap="flat" cmpd="sng">
              <a:solidFill>
                <a:schemeClr val="hlink"/>
              </a:solidFill>
              <a:prstDash val="solid"/>
              <a:round/>
              <a:headEnd type="none" w="med" len="med"/>
              <a:tailEnd type="none" w="med" len="med"/>
            </a:ln>
          </p:spPr>
          <p:txBody>
            <a:bodyPr>
              <a:spAutoFit/>
            </a:bodyPr>
            <a:lstStyle/>
            <a:p>
              <a:endParaRPr lang="en-US"/>
            </a:p>
          </p:txBody>
        </p:sp>
        <p:sp>
          <p:nvSpPr>
            <p:cNvPr id="22548" name="Line 6"/>
            <p:cNvSpPr>
              <a:spLocks noChangeShapeType="1"/>
            </p:cNvSpPr>
            <p:nvPr/>
          </p:nvSpPr>
          <p:spPr bwMode="auto">
            <a:xfrm flipV="1">
              <a:off x="5193" y="1909"/>
              <a:ext cx="0" cy="1996"/>
            </a:xfrm>
            <a:prstGeom prst="line">
              <a:avLst/>
            </a:prstGeom>
            <a:noFill/>
            <a:ln w="57150">
              <a:solidFill>
                <a:schemeClr val="hlink"/>
              </a:solidFill>
              <a:round/>
              <a:headEnd/>
              <a:tailEnd/>
            </a:ln>
          </p:spPr>
          <p:txBody>
            <a:bodyPr>
              <a:spAutoFit/>
            </a:bodyPr>
            <a:lstStyle/>
            <a:p>
              <a:endParaRPr lang="en-US"/>
            </a:p>
          </p:txBody>
        </p:sp>
      </p:grpSp>
      <p:pic>
        <p:nvPicPr>
          <p:cNvPr id="22534" name="Picture 7" descr="MCj01989940000[1]"/>
          <p:cNvPicPr>
            <a:picLocks noChangeAspect="1" noChangeArrowheads="1"/>
          </p:cNvPicPr>
          <p:nvPr/>
        </p:nvPicPr>
        <p:blipFill>
          <a:blip r:embed="rId3" cstate="print"/>
          <a:srcRect/>
          <a:stretch>
            <a:fillRect/>
          </a:stretch>
        </p:blipFill>
        <p:spPr bwMode="auto">
          <a:xfrm rot="10800000">
            <a:off x="4106863" y="2895600"/>
            <a:ext cx="779462" cy="992188"/>
          </a:xfrm>
          <a:prstGeom prst="rect">
            <a:avLst/>
          </a:prstGeom>
          <a:noFill/>
          <a:ln w="9525">
            <a:noFill/>
            <a:miter lim="800000"/>
            <a:headEnd/>
            <a:tailEnd/>
          </a:ln>
        </p:spPr>
      </p:pic>
      <p:sp>
        <p:nvSpPr>
          <p:cNvPr id="12" name="Line 8"/>
          <p:cNvSpPr>
            <a:spLocks noChangeShapeType="1"/>
          </p:cNvSpPr>
          <p:nvPr/>
        </p:nvSpPr>
        <p:spPr bwMode="auto">
          <a:xfrm flipH="1">
            <a:off x="4297363" y="3876675"/>
            <a:ext cx="201612" cy="2024063"/>
          </a:xfrm>
          <a:prstGeom prst="line">
            <a:avLst/>
          </a:prstGeom>
          <a:noFill/>
          <a:ln w="28575">
            <a:solidFill>
              <a:srgbClr val="FFCC00"/>
            </a:solidFill>
            <a:round/>
            <a:headEnd/>
            <a:tailEnd type="triangle" w="med" len="med"/>
          </a:ln>
        </p:spPr>
        <p:txBody>
          <a:bodyPr lIns="0" tIns="0" rIns="0" bIns="0" anchor="ctr">
            <a:spAutoFit/>
          </a:bodyPr>
          <a:lstStyle/>
          <a:p>
            <a:endParaRPr lang="en-US"/>
          </a:p>
        </p:txBody>
      </p:sp>
      <p:sp>
        <p:nvSpPr>
          <p:cNvPr id="13" name="Oval 9"/>
          <p:cNvSpPr>
            <a:spLocks noChangeArrowheads="1"/>
          </p:cNvSpPr>
          <p:nvPr/>
        </p:nvSpPr>
        <p:spPr bwMode="auto">
          <a:xfrm>
            <a:off x="4168775" y="5870575"/>
            <a:ext cx="228600" cy="228600"/>
          </a:xfrm>
          <a:prstGeom prst="ellipse">
            <a:avLst/>
          </a:prstGeom>
          <a:solidFill>
            <a:schemeClr val="folHlink"/>
          </a:solidFill>
          <a:ln w="25400">
            <a:noFill/>
            <a:round/>
            <a:headEnd/>
            <a:tailEnd/>
          </a:ln>
        </p:spPr>
        <p:txBody>
          <a:bodyPr wrap="none" anchor="ctr">
            <a:spAutoFit/>
          </a:bodyPr>
          <a:lstStyle/>
          <a:p>
            <a:endParaRPr lang="en-US"/>
          </a:p>
        </p:txBody>
      </p:sp>
      <p:sp>
        <p:nvSpPr>
          <p:cNvPr id="14" name="Line 10"/>
          <p:cNvSpPr>
            <a:spLocks noChangeShapeType="1"/>
          </p:cNvSpPr>
          <p:nvPr/>
        </p:nvSpPr>
        <p:spPr bwMode="auto">
          <a:xfrm flipV="1">
            <a:off x="4391025" y="5080000"/>
            <a:ext cx="2744788" cy="836613"/>
          </a:xfrm>
          <a:prstGeom prst="line">
            <a:avLst/>
          </a:prstGeom>
          <a:noFill/>
          <a:ln w="28575">
            <a:solidFill>
              <a:srgbClr val="FFCC00"/>
            </a:solidFill>
            <a:round/>
            <a:headEnd/>
            <a:tailEnd type="triangle" w="med" len="med"/>
          </a:ln>
        </p:spPr>
        <p:txBody>
          <a:bodyPr lIns="0" tIns="0" rIns="0" bIns="0" anchor="ctr">
            <a:spAutoFit/>
          </a:bodyPr>
          <a:lstStyle/>
          <a:p>
            <a:endParaRPr lang="en-US"/>
          </a:p>
        </p:txBody>
      </p:sp>
      <p:sp>
        <p:nvSpPr>
          <p:cNvPr id="15" name="Oval 11"/>
          <p:cNvSpPr>
            <a:spLocks noChangeArrowheads="1"/>
          </p:cNvSpPr>
          <p:nvPr/>
        </p:nvSpPr>
        <p:spPr bwMode="auto">
          <a:xfrm>
            <a:off x="7137400" y="4949825"/>
            <a:ext cx="228600" cy="228600"/>
          </a:xfrm>
          <a:prstGeom prst="ellipse">
            <a:avLst/>
          </a:prstGeom>
          <a:solidFill>
            <a:schemeClr val="folHlink"/>
          </a:solidFill>
          <a:ln w="25400">
            <a:noFill/>
            <a:round/>
            <a:headEnd/>
            <a:tailEnd/>
          </a:ln>
        </p:spPr>
        <p:txBody>
          <a:bodyPr wrap="none" anchor="ctr">
            <a:spAutoFit/>
          </a:bodyPr>
          <a:lstStyle/>
          <a:p>
            <a:endParaRPr lang="en-US"/>
          </a:p>
        </p:txBody>
      </p:sp>
      <p:sp>
        <p:nvSpPr>
          <p:cNvPr id="16" name="Line 12"/>
          <p:cNvSpPr>
            <a:spLocks noChangeShapeType="1"/>
          </p:cNvSpPr>
          <p:nvPr/>
        </p:nvSpPr>
        <p:spPr bwMode="auto">
          <a:xfrm flipH="1" flipV="1">
            <a:off x="5938838" y="2852738"/>
            <a:ext cx="1233487" cy="2127250"/>
          </a:xfrm>
          <a:prstGeom prst="line">
            <a:avLst/>
          </a:prstGeom>
          <a:noFill/>
          <a:ln w="28575">
            <a:solidFill>
              <a:srgbClr val="FFCC00"/>
            </a:solidFill>
            <a:round/>
            <a:headEnd/>
            <a:tailEnd type="triangle" w="med" len="med"/>
          </a:ln>
        </p:spPr>
        <p:txBody>
          <a:bodyPr lIns="0" tIns="0" rIns="0" bIns="0" anchor="ctr">
            <a:spAutoFit/>
          </a:bodyPr>
          <a:lstStyle/>
          <a:p>
            <a:endParaRPr lang="en-US"/>
          </a:p>
        </p:txBody>
      </p:sp>
      <p:sp>
        <p:nvSpPr>
          <p:cNvPr id="17" name="Line 13"/>
          <p:cNvSpPr>
            <a:spLocks noChangeShapeType="1"/>
          </p:cNvSpPr>
          <p:nvPr/>
        </p:nvSpPr>
        <p:spPr bwMode="auto">
          <a:xfrm>
            <a:off x="4694238" y="3900488"/>
            <a:ext cx="800100" cy="2082800"/>
          </a:xfrm>
          <a:prstGeom prst="line">
            <a:avLst/>
          </a:prstGeom>
          <a:noFill/>
          <a:ln w="28575">
            <a:solidFill>
              <a:srgbClr val="FFCC00"/>
            </a:solidFill>
            <a:round/>
            <a:headEnd/>
            <a:tailEnd type="triangle" w="med" len="med"/>
          </a:ln>
        </p:spPr>
        <p:txBody>
          <a:bodyPr lIns="0" tIns="0" rIns="0" bIns="0" anchor="ctr">
            <a:spAutoFit/>
          </a:bodyPr>
          <a:lstStyle/>
          <a:p>
            <a:endParaRPr lang="en-US"/>
          </a:p>
        </p:txBody>
      </p:sp>
      <p:sp>
        <p:nvSpPr>
          <p:cNvPr id="18" name="Oval 14"/>
          <p:cNvSpPr>
            <a:spLocks noChangeArrowheads="1"/>
          </p:cNvSpPr>
          <p:nvPr/>
        </p:nvSpPr>
        <p:spPr bwMode="auto">
          <a:xfrm>
            <a:off x="5380038" y="5980113"/>
            <a:ext cx="228600" cy="228600"/>
          </a:xfrm>
          <a:prstGeom prst="ellipse">
            <a:avLst/>
          </a:prstGeom>
          <a:solidFill>
            <a:schemeClr val="folHlink"/>
          </a:solidFill>
          <a:ln w="25400">
            <a:noFill/>
            <a:round/>
            <a:headEnd/>
            <a:tailEnd/>
          </a:ln>
        </p:spPr>
        <p:txBody>
          <a:bodyPr wrap="none" anchor="ctr">
            <a:spAutoFit/>
          </a:bodyPr>
          <a:lstStyle/>
          <a:p>
            <a:endParaRPr lang="en-US"/>
          </a:p>
        </p:txBody>
      </p:sp>
      <p:sp>
        <p:nvSpPr>
          <p:cNvPr id="19" name="Line 15"/>
          <p:cNvSpPr>
            <a:spLocks noChangeShapeType="1"/>
          </p:cNvSpPr>
          <p:nvPr/>
        </p:nvSpPr>
        <p:spPr bwMode="auto">
          <a:xfrm flipH="1" flipV="1">
            <a:off x="3033713" y="4335463"/>
            <a:ext cx="2333625" cy="1647825"/>
          </a:xfrm>
          <a:prstGeom prst="line">
            <a:avLst/>
          </a:prstGeom>
          <a:noFill/>
          <a:ln w="28575">
            <a:solidFill>
              <a:srgbClr val="FFCC00"/>
            </a:solidFill>
            <a:round/>
            <a:headEnd/>
            <a:tailEnd type="triangle" w="med" len="med"/>
          </a:ln>
        </p:spPr>
        <p:txBody>
          <a:bodyPr lIns="0" tIns="0" rIns="0" bIns="0" anchor="ctr">
            <a:spAutoFit/>
          </a:bodyPr>
          <a:lstStyle/>
          <a:p>
            <a:endParaRPr lang="en-US"/>
          </a:p>
        </p:txBody>
      </p:sp>
      <p:sp>
        <p:nvSpPr>
          <p:cNvPr id="20" name="Oval 16"/>
          <p:cNvSpPr>
            <a:spLocks noChangeArrowheads="1"/>
          </p:cNvSpPr>
          <p:nvPr/>
        </p:nvSpPr>
        <p:spPr bwMode="auto">
          <a:xfrm>
            <a:off x="7165975" y="3787775"/>
            <a:ext cx="228600" cy="228600"/>
          </a:xfrm>
          <a:prstGeom prst="ellipse">
            <a:avLst/>
          </a:prstGeom>
          <a:solidFill>
            <a:schemeClr val="folHlink"/>
          </a:solidFill>
          <a:ln w="25400">
            <a:noFill/>
            <a:round/>
            <a:headEnd/>
            <a:tailEnd/>
          </a:ln>
        </p:spPr>
        <p:txBody>
          <a:bodyPr wrap="none" anchor="ctr">
            <a:spAutoFit/>
          </a:bodyPr>
          <a:lstStyle/>
          <a:p>
            <a:endParaRPr lang="en-US"/>
          </a:p>
        </p:txBody>
      </p:sp>
      <p:sp>
        <p:nvSpPr>
          <p:cNvPr id="21" name="Oval 17"/>
          <p:cNvSpPr>
            <a:spLocks noChangeArrowheads="1"/>
          </p:cNvSpPr>
          <p:nvPr/>
        </p:nvSpPr>
        <p:spPr bwMode="auto">
          <a:xfrm>
            <a:off x="6591300" y="6102350"/>
            <a:ext cx="228600" cy="228600"/>
          </a:xfrm>
          <a:prstGeom prst="ellipse">
            <a:avLst/>
          </a:prstGeom>
          <a:solidFill>
            <a:schemeClr val="folHlink"/>
          </a:solidFill>
          <a:ln w="25400">
            <a:noFill/>
            <a:round/>
            <a:headEnd/>
            <a:tailEnd/>
          </a:ln>
        </p:spPr>
        <p:txBody>
          <a:bodyPr wrap="none" anchor="ctr">
            <a:spAutoFit/>
          </a:bodyPr>
          <a:lstStyle/>
          <a:p>
            <a:endParaRPr lang="en-US"/>
          </a:p>
        </p:txBody>
      </p:sp>
      <p:sp>
        <p:nvSpPr>
          <p:cNvPr id="22" name="Oval 18"/>
          <p:cNvSpPr>
            <a:spLocks noChangeArrowheads="1"/>
          </p:cNvSpPr>
          <p:nvPr/>
        </p:nvSpPr>
        <p:spPr bwMode="auto">
          <a:xfrm>
            <a:off x="3143250" y="6167438"/>
            <a:ext cx="228600" cy="228600"/>
          </a:xfrm>
          <a:prstGeom prst="ellipse">
            <a:avLst/>
          </a:prstGeom>
          <a:solidFill>
            <a:schemeClr val="folHlink"/>
          </a:solidFill>
          <a:ln w="25400">
            <a:noFill/>
            <a:round/>
            <a:headEnd/>
            <a:tailEnd/>
          </a:ln>
        </p:spPr>
        <p:txBody>
          <a:bodyPr wrap="none" anchor="ctr">
            <a:spAutoFit/>
          </a:bodyPr>
          <a:lstStyle/>
          <a:p>
            <a:endParaRPr lang="en-US"/>
          </a:p>
        </p:txBody>
      </p:sp>
      <p:sp>
        <p:nvSpPr>
          <p:cNvPr id="23" name="Oval 19"/>
          <p:cNvSpPr>
            <a:spLocks noChangeArrowheads="1"/>
          </p:cNvSpPr>
          <p:nvPr/>
        </p:nvSpPr>
        <p:spPr bwMode="auto">
          <a:xfrm>
            <a:off x="7127875" y="5710238"/>
            <a:ext cx="228600" cy="228600"/>
          </a:xfrm>
          <a:prstGeom prst="ellipse">
            <a:avLst/>
          </a:prstGeom>
          <a:solidFill>
            <a:schemeClr val="folHlink"/>
          </a:solidFill>
          <a:ln w="25400">
            <a:noFill/>
            <a:round/>
            <a:headEnd/>
            <a:tailEnd/>
          </a:ln>
        </p:spPr>
        <p:txBody>
          <a:bodyPr wrap="none" anchor="ctr">
            <a:spAutoFit/>
          </a:bodyPr>
          <a:lstStyle/>
          <a:p>
            <a:endParaRPr lang="en-US"/>
          </a:p>
        </p:txBody>
      </p:sp>
      <p:sp>
        <p:nvSpPr>
          <p:cNvPr id="25" name="Zástupný symbol pro zápatí 24"/>
          <p:cNvSpPr>
            <a:spLocks noGrp="1"/>
          </p:cNvSpPr>
          <p:nvPr>
            <p:ph type="ftr" sz="quarter" idx="11"/>
          </p:nvPr>
        </p:nvSpPr>
        <p:spPr/>
        <p:txBody>
          <a:bodyPr/>
          <a:lstStyle/>
          <a:p>
            <a:pPr>
              <a:defRPr/>
            </a:pPr>
            <a:r>
              <a:rPr lang="en-US" altLang="en-US" smtClean="0"/>
              <a:t>PG III (NPGR010) - J. Křivánek 2014</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childTnLst>
                          </p:cTn>
                        </p:par>
                        <p:par>
                          <p:cTn id="30" fill="hold">
                            <p:stCondLst>
                              <p:cond delay="500"/>
                            </p:stCondLst>
                            <p:childTnLst>
                              <p:par>
                                <p:cTn id="31" presetID="22" presetClass="entr" presetSubtype="4"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childTnLst>
                          </p:cTn>
                        </p:par>
                        <p:par>
                          <p:cTn id="39" fill="hold">
                            <p:stCondLst>
                              <p:cond delay="500"/>
                            </p:stCondLst>
                            <p:childTnLst>
                              <p:par>
                                <p:cTn id="40" presetID="22" presetClass="entr" presetSubtype="1"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up)">
                                      <p:cBhvr>
                                        <p:cTn id="42" dur="500"/>
                                        <p:tgtEl>
                                          <p:spTgt spid="17"/>
                                        </p:tgtEl>
                                      </p:cBhvr>
                                    </p:animEffect>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childTnLst>
                          </p:cTn>
                        </p:par>
                        <p:par>
                          <p:cTn id="52" fill="hold">
                            <p:stCondLst>
                              <p:cond delay="500"/>
                            </p:stCondLst>
                            <p:childTnLst>
                              <p:par>
                                <p:cTn id="53" presetID="22" presetClass="entr" presetSubtype="2" fill="hold" grpId="0" nodeType="after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right)">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9"/>
                                        </p:tgtEl>
                                      </p:cBhvr>
                                    </p:animEffect>
                                    <p:set>
                                      <p:cBhvr>
                                        <p:cTn id="60" dur="1" fill="hold">
                                          <p:stCondLst>
                                            <p:cond delay="499"/>
                                          </p:stCondLst>
                                        </p:cTn>
                                        <p:tgtEl>
                                          <p:spTgt spid="19"/>
                                        </p:tgtEl>
                                        <p:attrNameLst>
                                          <p:attrName>style.visibility</p:attrName>
                                        </p:attrNameLst>
                                      </p:cBhvr>
                                      <p:to>
                                        <p:strVal val="hidden"/>
                                      </p:to>
                                    </p:se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cTn>
                              </p:par>
                            </p:childTnLst>
                          </p:cTn>
                        </p:par>
                        <p:par>
                          <p:cTn id="65" fill="hold">
                            <p:stCondLst>
                              <p:cond delay="1000"/>
                            </p:stCondLst>
                            <p:childTnLst>
                              <p:par>
                                <p:cTn id="66" presetID="10" presetClass="entr" presetSubtype="0" fill="hold" grpId="0" nodeType="after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cTn>
                              </p:par>
                            </p:childTnLst>
                          </p:cTn>
                        </p:par>
                        <p:par>
                          <p:cTn id="69" fill="hold">
                            <p:stCondLst>
                              <p:cond delay="1500"/>
                            </p:stCondLst>
                            <p:childTnLst>
                              <p:par>
                                <p:cTn id="70" presetID="10" presetClass="entr" presetSubtype="0" fill="hold" grpId="0" nodeType="after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childTnLst>
                          </p:cTn>
                        </p:par>
                        <p:par>
                          <p:cTn id="73" fill="hold">
                            <p:stCondLst>
                              <p:cond delay="2000"/>
                            </p:stCondLst>
                            <p:childTnLst>
                              <p:par>
                                <p:cTn id="74" presetID="10" presetClass="entr" presetSubtype="0" fill="hold" grpId="0" nodeType="after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fade">
                                      <p:cBhvr>
                                        <p:cTn id="7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4" grpId="0" animBg="1"/>
      <p:bldP spid="14" grpId="1" animBg="1"/>
      <p:bldP spid="15" grpId="0" animBg="1"/>
      <p:bldP spid="16" grpId="0" animBg="1"/>
      <p:bldP spid="16" grpId="1" animBg="1"/>
      <p:bldP spid="17" grpId="0" animBg="1"/>
      <p:bldP spid="17" grpId="1" animBg="1"/>
      <p:bldP spid="18" grpId="0" animBg="1"/>
      <p:bldP spid="19" grpId="0" animBg="1"/>
      <p:bldP spid="19" grpId="1" animBg="1"/>
      <p:bldP spid="20" grpId="0" animBg="1"/>
      <p:bldP spid="21" grpId="0" animBg="1"/>
      <p:bldP spid="22" grpId="0" animBg="1"/>
      <p:bldP spid="2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Additional resources</a:t>
            </a:r>
            <a:endParaRPr lang="en-US" dirty="0"/>
          </a:p>
        </p:txBody>
      </p:sp>
      <p:sp>
        <p:nvSpPr>
          <p:cNvPr id="3" name="Zástupný symbol pro obsah 2"/>
          <p:cNvSpPr>
            <a:spLocks noGrp="1"/>
          </p:cNvSpPr>
          <p:nvPr>
            <p:ph idx="1"/>
          </p:nvPr>
        </p:nvSpPr>
        <p:spPr/>
        <p:txBody>
          <a:bodyPr/>
          <a:lstStyle/>
          <a:p>
            <a:endParaRPr lang="en-US" sz="2600" b="1" dirty="0" smtClean="0"/>
          </a:p>
          <a:p>
            <a:r>
              <a:rPr lang="en-US" sz="2600" b="1" dirty="0" smtClean="0"/>
              <a:t>Implementation technical report</a:t>
            </a:r>
            <a:br>
              <a:rPr lang="en-US" sz="2600" b="1" dirty="0" smtClean="0"/>
            </a:br>
            <a:r>
              <a:rPr lang="en-US" sz="2600" b="1" dirty="0" smtClean="0"/>
              <a:t>Image comparisons</a:t>
            </a:r>
            <a:br>
              <a:rPr lang="en-US" sz="2600" b="1" dirty="0" smtClean="0"/>
            </a:br>
            <a:r>
              <a:rPr lang="en-US" sz="2600" i="1" dirty="0" smtClean="0"/>
              <a:t> </a:t>
            </a:r>
            <a:r>
              <a:rPr lang="en-US" i="1" dirty="0" smtClean="0"/>
              <a:t>[</a:t>
            </a:r>
            <a:r>
              <a:rPr lang="en-US" i="1" dirty="0" smtClean="0">
                <a:solidFill>
                  <a:schemeClr val="accent5">
                    <a:lumMod val="40000"/>
                    <a:lumOff val="60000"/>
                  </a:schemeClr>
                </a:solidFill>
                <a:hlinkClick r:id="rId2"/>
              </a:rPr>
              <a:t>iliyan.com</a:t>
            </a:r>
            <a:r>
              <a:rPr lang="en-US" i="1" dirty="0" smtClean="0"/>
              <a:t>]</a:t>
            </a:r>
          </a:p>
          <a:p>
            <a:endParaRPr lang="en-US" sz="2600" b="1" dirty="0" smtClean="0"/>
          </a:p>
          <a:p>
            <a:r>
              <a:rPr lang="en-US" sz="2600" b="1" dirty="0" err="1" smtClean="0"/>
              <a:t>SmallVCM</a:t>
            </a:r>
            <a:r>
              <a:rPr lang="en-US" b="1" dirty="0" smtClean="0"/>
              <a:t> </a:t>
            </a:r>
            <a:r>
              <a:rPr lang="en-US" dirty="0" smtClean="0"/>
              <a:t>– </a:t>
            </a:r>
            <a:r>
              <a:rPr lang="en-US" i="1" dirty="0" smtClean="0"/>
              <a:t>open-source VCM implementation   [</a:t>
            </a:r>
            <a:r>
              <a:rPr lang="en-US" i="1" dirty="0" smtClean="0">
                <a:solidFill>
                  <a:schemeClr val="accent5">
                    <a:lumMod val="40000"/>
                    <a:lumOff val="60000"/>
                  </a:schemeClr>
                </a:solidFill>
                <a:hlinkClick r:id="rId3"/>
              </a:rPr>
              <a:t>SmallVCM.com</a:t>
            </a:r>
            <a:r>
              <a:rPr lang="en-US" i="1" dirty="0" smtClean="0"/>
              <a:t>]</a:t>
            </a:r>
            <a:endParaRPr lang="en-US" u="sng" dirty="0" smtClean="0">
              <a:solidFill>
                <a:schemeClr val="accent5">
                  <a:lumMod val="40000"/>
                  <a:lumOff val="60000"/>
                </a:schemeClr>
              </a:solidFill>
            </a:endParaRPr>
          </a:p>
          <a:p>
            <a:endParaRPr lang="en-US" dirty="0"/>
          </a:p>
        </p:txBody>
      </p:sp>
      <p:sp>
        <p:nvSpPr>
          <p:cNvPr id="5" name="Zástupný symbol pro zápatí 4"/>
          <p:cNvSpPr>
            <a:spLocks noGrp="1"/>
          </p:cNvSpPr>
          <p:nvPr>
            <p:ph type="ftr" sz="quarter" idx="11"/>
          </p:nvPr>
        </p:nvSpPr>
        <p:spPr/>
        <p:txBody>
          <a:bodyPr/>
          <a:lstStyle/>
          <a:p>
            <a:pPr>
              <a:defRPr/>
            </a:pPr>
            <a:r>
              <a:rPr lang="en-US" altLang="en-US" smtClean="0"/>
              <a:t>PG III (NPGR010) - J. Křivánek 2014</a:t>
            </a:r>
            <a:endParaRPr lang="en-US" altLang="en-US" dirty="0"/>
          </a:p>
        </p:txBody>
      </p:sp>
    </p:spTree>
    <p:extLst>
      <p:ext uri="{BB962C8B-B14F-4D97-AF65-F5344CB8AC3E}">
        <p14:creationId xmlns:p14="http://schemas.microsoft.com/office/powerpoint/2010/main" val="2526039692"/>
      </p:ext>
    </p:extLst>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RPS 18 Available Now!"/>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043608" y="1700808"/>
            <a:ext cx="2616932" cy="13681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VCM in production</a:t>
            </a:r>
            <a:endParaRPr lang="en-US" b="1" dirty="0"/>
          </a:p>
        </p:txBody>
      </p:sp>
      <p:pic>
        <p:nvPicPr>
          <p:cNvPr id="6" name="Picture 4" descr="http://www.3dvf.com/forum/static/images/vignette/1/178/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2" y="1628800"/>
            <a:ext cx="2101215" cy="108012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3298" name="Picture 2" descr="http://upload.wikimedia.org/wikipedia/en/c/ca/Weta-logo.png"/>
          <p:cNvPicPr>
            <a:picLocks noChangeAspect="1" noChangeArrowheads="1"/>
          </p:cNvPicPr>
          <p:nvPr/>
        </p:nvPicPr>
        <p:blipFill>
          <a:blip r:embed="rId5" cstate="print"/>
          <a:srcRect/>
          <a:stretch>
            <a:fillRect/>
          </a:stretch>
        </p:blipFill>
        <p:spPr bwMode="auto">
          <a:xfrm>
            <a:off x="5868144" y="3789045"/>
            <a:ext cx="2197596" cy="2354567"/>
          </a:xfrm>
          <a:prstGeom prst="rect">
            <a:avLst/>
          </a:prstGeom>
          <a:noFill/>
        </p:spPr>
      </p:pic>
      <p:pic>
        <p:nvPicPr>
          <p:cNvPr id="7" name="Picture 2" descr="Corona Alpha foru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9064" y="4657722"/>
            <a:ext cx="3168352" cy="617212"/>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217827"/>
      </p:ext>
    </p:extLst>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VCM: Summary</a:t>
            </a:r>
            <a:endParaRPr lang="en-US" dirty="0"/>
          </a:p>
        </p:txBody>
      </p:sp>
      <p:sp>
        <p:nvSpPr>
          <p:cNvPr id="3" name="Zástupný symbol pro obsah 2"/>
          <p:cNvSpPr>
            <a:spLocks noGrp="1"/>
          </p:cNvSpPr>
          <p:nvPr>
            <p:ph idx="1"/>
          </p:nvPr>
        </p:nvSpPr>
        <p:spPr/>
        <p:txBody>
          <a:bodyPr/>
          <a:lstStyle/>
          <a:p>
            <a:r>
              <a:rPr lang="en-US" dirty="0" smtClean="0"/>
              <a:t>Image synthesis requires </a:t>
            </a:r>
            <a:r>
              <a:rPr lang="en-US" b="1" dirty="0" smtClean="0"/>
              <a:t>robust</a:t>
            </a:r>
            <a:r>
              <a:rPr lang="en-US" dirty="0" smtClean="0"/>
              <a:t> estimators</a:t>
            </a:r>
          </a:p>
          <a:p>
            <a:endParaRPr lang="en-US" dirty="0" smtClean="0"/>
          </a:p>
          <a:p>
            <a:r>
              <a:rPr lang="en-US" b="1" dirty="0" smtClean="0"/>
              <a:t>Vertex Connection and Merging</a:t>
            </a:r>
          </a:p>
          <a:p>
            <a:pPr lvl="1"/>
            <a:r>
              <a:rPr lang="en-US" dirty="0" smtClean="0"/>
              <a:t>Bidirectional path tracing + Photon mapping (density est.)</a:t>
            </a:r>
          </a:p>
          <a:p>
            <a:pPr lvl="1"/>
            <a:r>
              <a:rPr lang="en-US" dirty="0" smtClean="0"/>
              <a:t>Photon mapping (density est.) as a path sampling technique</a:t>
            </a:r>
          </a:p>
          <a:p>
            <a:pPr lvl="1"/>
            <a:endParaRPr lang="en-US" dirty="0" smtClean="0"/>
          </a:p>
          <a:p>
            <a:r>
              <a:rPr lang="en-US" b="1" dirty="0" smtClean="0"/>
              <a:t>Invaluable tools</a:t>
            </a:r>
          </a:p>
          <a:p>
            <a:pPr lvl="1"/>
            <a:r>
              <a:rPr lang="en-US" dirty="0" smtClean="0"/>
              <a:t>Multiple importance sampling</a:t>
            </a:r>
          </a:p>
          <a:p>
            <a:pPr lvl="1"/>
            <a:r>
              <a:rPr lang="en-US" dirty="0" smtClean="0"/>
              <a:t>Path integral view of light transport</a:t>
            </a:r>
          </a:p>
          <a:p>
            <a:pPr lvl="1"/>
            <a:endParaRPr lang="en-US" dirty="0"/>
          </a:p>
        </p:txBody>
      </p:sp>
      <p:sp>
        <p:nvSpPr>
          <p:cNvPr id="4" name="Zástupný symbol pro zápatí 3"/>
          <p:cNvSpPr>
            <a:spLocks noGrp="1"/>
          </p:cNvSpPr>
          <p:nvPr>
            <p:ph type="ftr" sz="quarter" idx="11"/>
          </p:nvPr>
        </p:nvSpPr>
        <p:spPr/>
        <p:txBody>
          <a:bodyPr/>
          <a:lstStyle/>
          <a:p>
            <a:pPr>
              <a:defRPr/>
            </a:pPr>
            <a:r>
              <a:rPr lang="en-US" altLang="en-US" dirty="0" smtClean="0"/>
              <a:t>PG III (NPGR010) - J. </a:t>
            </a:r>
            <a:r>
              <a:rPr lang="en-US" altLang="en-US" dirty="0" err="1" smtClean="0"/>
              <a:t>Křivánek</a:t>
            </a:r>
            <a:r>
              <a:rPr lang="en-US" altLang="en-US" dirty="0" smtClean="0"/>
              <a:t> 2014</a:t>
            </a:r>
            <a:endParaRPr lang="en-US" altLang="en-US" dirty="0"/>
          </a:p>
        </p:txBody>
      </p:sp>
    </p:spTree>
    <p:extLst>
      <p:ext uri="{BB962C8B-B14F-4D97-AF65-F5344CB8AC3E}">
        <p14:creationId xmlns:p14="http://schemas.microsoft.com/office/powerpoint/2010/main" val="1397823380"/>
      </p:ext>
    </p:extLst>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Literatura</a:t>
            </a:r>
            <a:endParaRPr lang="en-US" dirty="0"/>
          </a:p>
        </p:txBody>
      </p:sp>
      <p:sp>
        <p:nvSpPr>
          <p:cNvPr id="3" name="Content Placeholder 2"/>
          <p:cNvSpPr>
            <a:spLocks noGrp="1"/>
          </p:cNvSpPr>
          <p:nvPr>
            <p:ph idx="1"/>
          </p:nvPr>
        </p:nvSpPr>
        <p:spPr/>
        <p:txBody>
          <a:bodyPr>
            <a:normAutofit fontScale="85000" lnSpcReduction="20000"/>
          </a:bodyPr>
          <a:lstStyle/>
          <a:p>
            <a:r>
              <a:rPr lang="cs-CZ" dirty="0" err="1" smtClean="0"/>
              <a:t>Jensen</a:t>
            </a:r>
            <a:r>
              <a:rPr lang="cs-CZ" dirty="0" smtClean="0"/>
              <a:t> H.W.: </a:t>
            </a:r>
            <a:r>
              <a:rPr lang="cs-CZ" b="1" dirty="0" err="1" smtClean="0"/>
              <a:t>Realistic</a:t>
            </a:r>
            <a:r>
              <a:rPr lang="cs-CZ" b="1" dirty="0" smtClean="0"/>
              <a:t> Image </a:t>
            </a:r>
            <a:r>
              <a:rPr lang="cs-CZ" b="1" dirty="0" err="1" smtClean="0"/>
              <a:t>Synthesis</a:t>
            </a:r>
            <a:r>
              <a:rPr lang="cs-CZ" b="1" dirty="0" smtClean="0"/>
              <a:t> </a:t>
            </a:r>
            <a:r>
              <a:rPr lang="cs-CZ" b="1" dirty="0" err="1" smtClean="0"/>
              <a:t>using</a:t>
            </a:r>
            <a:r>
              <a:rPr lang="cs-CZ" b="1" dirty="0" smtClean="0"/>
              <a:t> </a:t>
            </a:r>
            <a:r>
              <a:rPr lang="cs-CZ" b="1" dirty="0" err="1" smtClean="0"/>
              <a:t>Photon</a:t>
            </a:r>
            <a:r>
              <a:rPr lang="cs-CZ" b="1" dirty="0" smtClean="0"/>
              <a:t> </a:t>
            </a:r>
            <a:r>
              <a:rPr lang="cs-CZ" b="1" dirty="0" err="1" smtClean="0"/>
              <a:t>Mapping</a:t>
            </a:r>
            <a:r>
              <a:rPr lang="cs-CZ" dirty="0" smtClean="0"/>
              <a:t>.  A.K. </a:t>
            </a:r>
            <a:r>
              <a:rPr lang="cs-CZ" dirty="0" err="1" smtClean="0"/>
              <a:t>Peters</a:t>
            </a:r>
            <a:r>
              <a:rPr lang="cs-CZ" dirty="0" smtClean="0"/>
              <a:t>, 2001</a:t>
            </a:r>
          </a:p>
          <a:p>
            <a:endParaRPr lang="cs-CZ" dirty="0" smtClean="0"/>
          </a:p>
          <a:p>
            <a:r>
              <a:rPr lang="cs-CZ" dirty="0" err="1" smtClean="0"/>
              <a:t>Hachisuka</a:t>
            </a:r>
            <a:r>
              <a:rPr lang="cs-CZ" dirty="0" smtClean="0"/>
              <a:t> </a:t>
            </a:r>
            <a:r>
              <a:rPr lang="en-US" dirty="0" smtClean="0"/>
              <a:t>&amp; Jensen</a:t>
            </a:r>
            <a:r>
              <a:rPr lang="cs-CZ" dirty="0" smtClean="0"/>
              <a:t>. </a:t>
            </a:r>
            <a:r>
              <a:rPr lang="cs-CZ" b="1" dirty="0" err="1" smtClean="0"/>
              <a:t>Stochastic</a:t>
            </a:r>
            <a:r>
              <a:rPr lang="cs-CZ" b="1" dirty="0" smtClean="0"/>
              <a:t> </a:t>
            </a:r>
            <a:r>
              <a:rPr lang="cs-CZ" b="1" dirty="0" err="1" smtClean="0"/>
              <a:t>Progressive</a:t>
            </a:r>
            <a:r>
              <a:rPr lang="cs-CZ" b="1" dirty="0" smtClean="0"/>
              <a:t> </a:t>
            </a:r>
            <a:r>
              <a:rPr lang="cs-CZ" b="1" dirty="0" err="1" smtClean="0"/>
              <a:t>Photon</a:t>
            </a:r>
            <a:r>
              <a:rPr lang="cs-CZ" b="1" dirty="0" smtClean="0"/>
              <a:t> </a:t>
            </a:r>
            <a:r>
              <a:rPr lang="cs-CZ" b="1" dirty="0" err="1" smtClean="0"/>
              <a:t>Mapping</a:t>
            </a:r>
            <a:r>
              <a:rPr lang="cs-CZ" dirty="0" smtClean="0"/>
              <a:t>, ACM Trans. </a:t>
            </a:r>
            <a:r>
              <a:rPr lang="cs-CZ" dirty="0" err="1" smtClean="0"/>
              <a:t>Graph</a:t>
            </a:r>
            <a:r>
              <a:rPr lang="cs-CZ" dirty="0" smtClean="0"/>
              <a:t>. (SIGGRAPH </a:t>
            </a:r>
            <a:r>
              <a:rPr lang="cs-CZ" dirty="0" err="1" smtClean="0"/>
              <a:t>Asia</a:t>
            </a:r>
            <a:r>
              <a:rPr lang="cs-CZ" dirty="0" smtClean="0"/>
              <a:t> 2009). </a:t>
            </a:r>
            <a:r>
              <a:rPr lang="cs-CZ" dirty="0" smtClean="0">
                <a:hlinkClick r:id="rId2"/>
              </a:rPr>
              <a:t>link</a:t>
            </a:r>
            <a:endParaRPr lang="cs-CZ" dirty="0" smtClean="0"/>
          </a:p>
          <a:p>
            <a:endParaRPr lang="cs-CZ" dirty="0" smtClean="0"/>
          </a:p>
          <a:p>
            <a:r>
              <a:rPr lang="cs-CZ" dirty="0" err="1" smtClean="0"/>
              <a:t>Knau</a:t>
            </a:r>
            <a:r>
              <a:rPr lang="en-US" dirty="0" smtClean="0"/>
              <a:t>s &amp;</a:t>
            </a:r>
            <a:r>
              <a:rPr lang="cs-CZ" dirty="0" smtClean="0"/>
              <a:t> </a:t>
            </a:r>
            <a:r>
              <a:rPr lang="cs-CZ" dirty="0" err="1" smtClean="0"/>
              <a:t>Zwicker</a:t>
            </a:r>
            <a:r>
              <a:rPr lang="en-US" dirty="0" smtClean="0"/>
              <a:t>. </a:t>
            </a:r>
            <a:r>
              <a:rPr lang="en-US" b="1" dirty="0" smtClean="0"/>
              <a:t>Progressive photon mapping: A probabilistic approach</a:t>
            </a:r>
            <a:r>
              <a:rPr lang="en-US" dirty="0" smtClean="0"/>
              <a:t>. ACM Trans. Graph.</a:t>
            </a:r>
            <a:r>
              <a:rPr lang="cs-CZ" dirty="0" smtClean="0"/>
              <a:t>,</a:t>
            </a:r>
            <a:r>
              <a:rPr lang="en-US" dirty="0" smtClean="0"/>
              <a:t> 2011</a:t>
            </a:r>
            <a:r>
              <a:rPr lang="cs-CZ" dirty="0" smtClean="0"/>
              <a:t>. </a:t>
            </a:r>
            <a:r>
              <a:rPr lang="cs-CZ" dirty="0" smtClean="0">
                <a:hlinkClick r:id="rId3"/>
              </a:rPr>
              <a:t>link</a:t>
            </a:r>
            <a:endParaRPr lang="cs-CZ" dirty="0" smtClean="0"/>
          </a:p>
          <a:p>
            <a:endParaRPr lang="en-US" dirty="0" smtClean="0"/>
          </a:p>
          <a:p>
            <a:r>
              <a:rPr lang="en-US" dirty="0" err="1" smtClean="0"/>
              <a:t>Georgiev</a:t>
            </a:r>
            <a:r>
              <a:rPr lang="en-US" dirty="0" smtClean="0"/>
              <a:t>, K</a:t>
            </a:r>
            <a:r>
              <a:rPr lang="cs-CZ" dirty="0" err="1" smtClean="0"/>
              <a:t>řivánek</a:t>
            </a:r>
            <a:r>
              <a:rPr lang="cs-CZ" dirty="0" smtClean="0"/>
              <a:t>, </a:t>
            </a:r>
            <a:r>
              <a:rPr lang="cs-CZ" dirty="0" err="1" smtClean="0"/>
              <a:t>Davidovič</a:t>
            </a:r>
            <a:r>
              <a:rPr lang="cs-CZ" dirty="0" smtClean="0"/>
              <a:t>, </a:t>
            </a:r>
            <a:r>
              <a:rPr lang="cs-CZ" dirty="0" err="1" smtClean="0"/>
              <a:t>Slusallek</a:t>
            </a:r>
            <a:r>
              <a:rPr lang="cs-CZ" dirty="0" smtClean="0"/>
              <a:t>. </a:t>
            </a:r>
            <a:r>
              <a:rPr lang="en-US" b="1" dirty="0" smtClean="0"/>
              <a:t>Light Transport Simulation with Vertex Connection and Merging</a:t>
            </a:r>
            <a:r>
              <a:rPr lang="cs-CZ" b="1" dirty="0" smtClean="0"/>
              <a:t>.</a:t>
            </a:r>
            <a:r>
              <a:rPr lang="en-US" dirty="0" smtClean="0"/>
              <a:t> </a:t>
            </a:r>
            <a:br>
              <a:rPr lang="en-US" dirty="0" smtClean="0"/>
            </a:br>
            <a:r>
              <a:rPr lang="en-US" dirty="0" smtClean="0"/>
              <a:t>ACM Trans. Graph. (SIGGRAPH Asia 2012). </a:t>
            </a:r>
            <a:r>
              <a:rPr lang="cs-CZ" dirty="0" smtClean="0"/>
              <a:t> </a:t>
            </a:r>
            <a:r>
              <a:rPr lang="cs-CZ" dirty="0" smtClean="0">
                <a:hlinkClick r:id="rId4"/>
              </a:rPr>
              <a:t>link</a:t>
            </a:r>
            <a:endParaRPr lang="cs-CZ" dirty="0" smtClean="0"/>
          </a:p>
          <a:p>
            <a:endParaRPr lang="cs-CZ" dirty="0" smtClean="0"/>
          </a:p>
          <a:p>
            <a:r>
              <a:rPr lang="cs-CZ" dirty="0" err="1" smtClean="0"/>
              <a:t>Hachisuka</a:t>
            </a:r>
            <a:r>
              <a:rPr lang="cs-CZ" dirty="0" smtClean="0"/>
              <a:t>, </a:t>
            </a:r>
            <a:r>
              <a:rPr lang="cs-CZ" dirty="0" err="1" smtClean="0"/>
              <a:t>Pantaleoni</a:t>
            </a:r>
            <a:r>
              <a:rPr lang="cs-CZ" dirty="0" smtClean="0"/>
              <a:t>, </a:t>
            </a:r>
            <a:r>
              <a:rPr lang="cs-CZ" dirty="0" err="1" smtClean="0"/>
              <a:t>Jensen</a:t>
            </a:r>
            <a:r>
              <a:rPr lang="cs-CZ" dirty="0" smtClean="0"/>
              <a:t>. </a:t>
            </a:r>
            <a:r>
              <a:rPr lang="en-US" b="1" dirty="0" smtClean="0"/>
              <a:t>A Path Space Extension for Robust Light Transport Simulation</a:t>
            </a:r>
            <a:r>
              <a:rPr lang="cs-CZ" b="1" dirty="0" smtClean="0"/>
              <a:t>. </a:t>
            </a:r>
            <a:r>
              <a:rPr lang="cs-CZ" dirty="0" smtClean="0"/>
              <a:t>ACM Trans. </a:t>
            </a:r>
            <a:r>
              <a:rPr lang="cs-CZ" dirty="0" err="1" smtClean="0"/>
              <a:t>Graph</a:t>
            </a:r>
            <a:r>
              <a:rPr lang="cs-CZ" dirty="0" smtClean="0"/>
              <a:t>. (SIGGRAPH </a:t>
            </a:r>
            <a:r>
              <a:rPr lang="cs-CZ" dirty="0" err="1" smtClean="0"/>
              <a:t>Asia</a:t>
            </a:r>
            <a:r>
              <a:rPr lang="cs-CZ" dirty="0" smtClean="0"/>
              <a:t> 2012). </a:t>
            </a:r>
            <a:r>
              <a:rPr lang="cs-CZ" dirty="0" smtClean="0">
                <a:hlinkClick r:id="rId5"/>
              </a:rPr>
              <a:t>link</a:t>
            </a:r>
            <a:endParaRPr lang="cs-CZ" dirty="0" smtClean="0"/>
          </a:p>
          <a:p>
            <a:endParaRPr lang="cs-CZ" dirty="0" smtClean="0"/>
          </a:p>
          <a:p>
            <a:endParaRPr lang="en-US" dirty="0"/>
          </a:p>
        </p:txBody>
      </p:sp>
      <p:sp>
        <p:nvSpPr>
          <p:cNvPr id="4" name="Footer Placeholder 3"/>
          <p:cNvSpPr>
            <a:spLocks noGrp="1"/>
          </p:cNvSpPr>
          <p:nvPr>
            <p:ph type="ftr" sz="quarter" idx="11"/>
          </p:nvPr>
        </p:nvSpPr>
        <p:spPr/>
        <p:txBody>
          <a:bodyPr/>
          <a:lstStyle/>
          <a:p>
            <a:pPr>
              <a:defRPr/>
            </a:pPr>
            <a:r>
              <a:rPr lang="en-US" altLang="en-US" smtClean="0"/>
              <a:t>PG III (NPGR010) - J. Křivánek 2014</a:t>
            </a:r>
            <a:endParaRPr lang="en-US" altLang="en-US" dirty="0"/>
          </a:p>
        </p:txBody>
      </p:sp>
    </p:spTree>
    <p:extLst>
      <p:ext uri="{BB962C8B-B14F-4D97-AF65-F5344CB8AC3E}">
        <p14:creationId xmlns:p14="http://schemas.microsoft.com/office/powerpoint/2010/main" val="33213215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cs-CZ" smtClean="0"/>
              <a:t>Emise fotonů</a:t>
            </a:r>
            <a:endParaRPr lang="en-US" smtClean="0"/>
          </a:p>
        </p:txBody>
      </p:sp>
      <p:sp>
        <p:nvSpPr>
          <p:cNvPr id="23555" name="Rectangle 3"/>
          <p:cNvSpPr>
            <a:spLocks noGrp="1" noChangeArrowheads="1"/>
          </p:cNvSpPr>
          <p:nvPr>
            <p:ph type="body" idx="1"/>
          </p:nvPr>
        </p:nvSpPr>
        <p:spPr>
          <a:xfrm>
            <a:off x="457200" y="1600200"/>
            <a:ext cx="8229600" cy="5257800"/>
          </a:xfrm>
        </p:spPr>
        <p:txBody>
          <a:bodyPr/>
          <a:lstStyle/>
          <a:p>
            <a:pPr marL="457200" indent="-457200" eaLnBrk="1" hangingPunct="1">
              <a:lnSpc>
                <a:spcPct val="90000"/>
              </a:lnSpc>
            </a:pPr>
            <a:r>
              <a:rPr lang="cs-CZ" b="1" dirty="0" smtClean="0"/>
              <a:t>Cíl </a:t>
            </a:r>
          </a:p>
          <a:p>
            <a:pPr marL="784225" lvl="1" indent="-457200" eaLnBrk="1" hangingPunct="1">
              <a:lnSpc>
                <a:spcPct val="90000"/>
              </a:lnSpc>
            </a:pPr>
            <a:r>
              <a:rPr lang="cs-CZ" dirty="0" smtClean="0"/>
              <a:t>Všechny emitované fotony nesou stejný (podobný) tok</a:t>
            </a:r>
            <a:br>
              <a:rPr lang="cs-CZ" dirty="0" smtClean="0"/>
            </a:br>
            <a:r>
              <a:rPr lang="cs-CZ" dirty="0" smtClean="0"/>
              <a:t>(variance odhadů osvětlení z fotonové mapy je pak nižší)</a:t>
            </a:r>
          </a:p>
          <a:p>
            <a:pPr marL="457200" indent="-457200" eaLnBrk="1" hangingPunct="1">
              <a:lnSpc>
                <a:spcPct val="90000"/>
              </a:lnSpc>
              <a:buFont typeface="Wingdings" pitchFamily="2" charset="2"/>
              <a:buAutoNum type="arabicPeriod"/>
            </a:pPr>
            <a:endParaRPr lang="cs-CZ" dirty="0" smtClean="0"/>
          </a:p>
          <a:p>
            <a:pPr marL="457200" indent="-457200" eaLnBrk="1" hangingPunct="1">
              <a:lnSpc>
                <a:spcPct val="90000"/>
              </a:lnSpc>
              <a:buFont typeface="Wingdings" pitchFamily="2" charset="2"/>
              <a:buAutoNum type="arabicPeriod"/>
            </a:pPr>
            <a:r>
              <a:rPr lang="cs-CZ" b="1" dirty="0" smtClean="0"/>
              <a:t>Emise</a:t>
            </a:r>
            <a:r>
              <a:rPr lang="cs-CZ" dirty="0" smtClean="0"/>
              <a:t> jednoho fotonu (tj. světelné cesty)</a:t>
            </a:r>
          </a:p>
          <a:p>
            <a:pPr marL="784225" lvl="1" indent="-457200" eaLnBrk="1" hangingPunct="1">
              <a:lnSpc>
                <a:spcPct val="90000"/>
              </a:lnSpc>
              <a:buFont typeface="Wingdings" pitchFamily="2" charset="2"/>
              <a:buAutoNum type="arabicPeriod"/>
            </a:pPr>
            <a:r>
              <a:rPr lang="cs-CZ" b="1" dirty="0" smtClean="0"/>
              <a:t>Vyber světelný zdroj</a:t>
            </a:r>
          </a:p>
          <a:p>
            <a:pPr marL="1136650" lvl="2" indent="-457200" eaLnBrk="1" hangingPunct="1">
              <a:lnSpc>
                <a:spcPct val="90000"/>
              </a:lnSpc>
            </a:pPr>
            <a:r>
              <a:rPr lang="cs-CZ" dirty="0" smtClean="0"/>
              <a:t>Náhodně s pravděpodobností úměrnou jeho celkovému toku</a:t>
            </a:r>
          </a:p>
          <a:p>
            <a:pPr marL="784225" lvl="1" indent="-457200" eaLnBrk="1" hangingPunct="1">
              <a:lnSpc>
                <a:spcPct val="90000"/>
              </a:lnSpc>
              <a:buFont typeface="Wingdings" pitchFamily="2" charset="2"/>
              <a:buAutoNum type="arabicPeriod"/>
            </a:pPr>
            <a:r>
              <a:rPr lang="cs-CZ" b="1" dirty="0" smtClean="0"/>
              <a:t>Vyber počátek emitovaného fotonu</a:t>
            </a:r>
            <a:r>
              <a:rPr lang="cs-CZ" dirty="0" smtClean="0"/>
              <a:t> </a:t>
            </a:r>
          </a:p>
          <a:p>
            <a:pPr marL="1136650" lvl="2" indent="-457200" eaLnBrk="1" hangingPunct="1">
              <a:lnSpc>
                <a:spcPct val="90000"/>
              </a:lnSpc>
            </a:pPr>
            <a:r>
              <a:rPr lang="cs-CZ" dirty="0" smtClean="0"/>
              <a:t>Pozice světla pro bodové zdroje</a:t>
            </a:r>
          </a:p>
          <a:p>
            <a:pPr marL="1136650" lvl="2" indent="-457200" eaLnBrk="1" hangingPunct="1">
              <a:lnSpc>
                <a:spcPct val="90000"/>
              </a:lnSpc>
            </a:pPr>
            <a:r>
              <a:rPr lang="cs-CZ" dirty="0" smtClean="0"/>
              <a:t>Náhodně (nejčastěji uniformě) pro plošné zdroje světla</a:t>
            </a:r>
          </a:p>
          <a:p>
            <a:pPr marL="784225" lvl="1" indent="-457200" eaLnBrk="1" hangingPunct="1">
              <a:lnSpc>
                <a:spcPct val="90000"/>
              </a:lnSpc>
              <a:buFont typeface="Wingdings" pitchFamily="2" charset="2"/>
              <a:buAutoNum type="arabicPeriod"/>
            </a:pPr>
            <a:r>
              <a:rPr lang="cs-CZ" b="1" dirty="0" smtClean="0"/>
              <a:t>Vyber směr emitovaného fotonu</a:t>
            </a:r>
          </a:p>
          <a:p>
            <a:pPr marL="1136650" lvl="2" indent="-457200" eaLnBrk="1" hangingPunct="1">
              <a:lnSpc>
                <a:spcPct val="90000"/>
              </a:lnSpc>
            </a:pPr>
            <a:r>
              <a:rPr lang="cs-CZ" dirty="0" smtClean="0"/>
              <a:t>Náhodně podle emisní distribuční funkce světla</a:t>
            </a:r>
          </a:p>
        </p:txBody>
      </p:sp>
      <p:pic>
        <p:nvPicPr>
          <p:cNvPr id="23556" name="Picture 4"/>
          <p:cNvPicPr>
            <a:picLocks noChangeAspect="1" noChangeArrowheads="1"/>
          </p:cNvPicPr>
          <p:nvPr/>
        </p:nvPicPr>
        <p:blipFill>
          <a:blip r:embed="rId2" cstate="print"/>
          <a:srcRect r="33128" b="9552"/>
          <a:stretch>
            <a:fillRect/>
          </a:stretch>
        </p:blipFill>
        <p:spPr bwMode="auto">
          <a:xfrm>
            <a:off x="7235825" y="333375"/>
            <a:ext cx="1454150" cy="1366838"/>
          </a:xfrm>
          <a:prstGeom prst="rect">
            <a:avLst/>
          </a:prstGeom>
          <a:noFill/>
          <a:ln w="9525">
            <a:noFill/>
            <a:miter lim="800000"/>
            <a:headEnd/>
            <a:tailEnd/>
          </a:ln>
        </p:spPr>
      </p:pic>
      <p:sp>
        <p:nvSpPr>
          <p:cNvPr id="6" name="Zástupný symbol pro zápatí 5"/>
          <p:cNvSpPr>
            <a:spLocks noGrp="1"/>
          </p:cNvSpPr>
          <p:nvPr>
            <p:ph type="ftr" sz="quarter" idx="11"/>
          </p:nvPr>
        </p:nvSpPr>
        <p:spPr/>
        <p:txBody>
          <a:bodyPr/>
          <a:lstStyle/>
          <a:p>
            <a:pPr>
              <a:defRPr/>
            </a:pPr>
            <a:r>
              <a:rPr lang="en-US" altLang="en-US" smtClean="0"/>
              <a:t>PG III (NPGR010) - J. Křivánek 2014</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55">
                                            <p:txEl>
                                              <p:pRg st="3" end="3"/>
                                            </p:txEl>
                                          </p:spTgt>
                                        </p:tgtEl>
                                        <p:attrNameLst>
                                          <p:attrName>style.visibility</p:attrName>
                                        </p:attrNameLst>
                                      </p:cBhvr>
                                      <p:to>
                                        <p:strVal val="visible"/>
                                      </p:to>
                                    </p:set>
                                    <p:animEffect transition="in" filter="fade">
                                      <p:cBhvr>
                                        <p:cTn id="7" dur="500"/>
                                        <p:tgtEl>
                                          <p:spTgt spid="23555">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555">
                                            <p:txEl>
                                              <p:pRg st="4" end="4"/>
                                            </p:txEl>
                                          </p:spTgt>
                                        </p:tgtEl>
                                        <p:attrNameLst>
                                          <p:attrName>style.visibility</p:attrName>
                                        </p:attrNameLst>
                                      </p:cBhvr>
                                      <p:to>
                                        <p:strVal val="visible"/>
                                      </p:to>
                                    </p:set>
                                    <p:animEffect transition="in" filter="fade">
                                      <p:cBhvr>
                                        <p:cTn id="10" dur="500"/>
                                        <p:tgtEl>
                                          <p:spTgt spid="23555">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3555">
                                            <p:txEl>
                                              <p:pRg st="5" end="5"/>
                                            </p:txEl>
                                          </p:spTgt>
                                        </p:tgtEl>
                                        <p:attrNameLst>
                                          <p:attrName>style.visibility</p:attrName>
                                        </p:attrNameLst>
                                      </p:cBhvr>
                                      <p:to>
                                        <p:strVal val="visible"/>
                                      </p:to>
                                    </p:set>
                                    <p:animEffect transition="in" filter="fade">
                                      <p:cBhvr>
                                        <p:cTn id="13" dur="500"/>
                                        <p:tgtEl>
                                          <p:spTgt spid="23555">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555">
                                            <p:txEl>
                                              <p:pRg st="6" end="6"/>
                                            </p:txEl>
                                          </p:spTgt>
                                        </p:tgtEl>
                                        <p:attrNameLst>
                                          <p:attrName>style.visibility</p:attrName>
                                        </p:attrNameLst>
                                      </p:cBhvr>
                                      <p:to>
                                        <p:strVal val="visible"/>
                                      </p:to>
                                    </p:set>
                                    <p:animEffect transition="in" filter="fade">
                                      <p:cBhvr>
                                        <p:cTn id="18" dur="500"/>
                                        <p:tgtEl>
                                          <p:spTgt spid="23555">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3555">
                                            <p:txEl>
                                              <p:pRg st="7" end="7"/>
                                            </p:txEl>
                                          </p:spTgt>
                                        </p:tgtEl>
                                        <p:attrNameLst>
                                          <p:attrName>style.visibility</p:attrName>
                                        </p:attrNameLst>
                                      </p:cBhvr>
                                      <p:to>
                                        <p:strVal val="visible"/>
                                      </p:to>
                                    </p:set>
                                    <p:animEffect transition="in" filter="fade">
                                      <p:cBhvr>
                                        <p:cTn id="21" dur="500"/>
                                        <p:tgtEl>
                                          <p:spTgt spid="23555">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3555">
                                            <p:txEl>
                                              <p:pRg st="8" end="8"/>
                                            </p:txEl>
                                          </p:spTgt>
                                        </p:tgtEl>
                                        <p:attrNameLst>
                                          <p:attrName>style.visibility</p:attrName>
                                        </p:attrNameLst>
                                      </p:cBhvr>
                                      <p:to>
                                        <p:strVal val="visible"/>
                                      </p:to>
                                    </p:set>
                                    <p:animEffect transition="in" filter="fade">
                                      <p:cBhvr>
                                        <p:cTn id="24" dur="500"/>
                                        <p:tgtEl>
                                          <p:spTgt spid="23555">
                                            <p:txEl>
                                              <p:pRg st="8" end="8"/>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3555">
                                            <p:txEl>
                                              <p:pRg st="9" end="9"/>
                                            </p:txEl>
                                          </p:spTgt>
                                        </p:tgtEl>
                                        <p:attrNameLst>
                                          <p:attrName>style.visibility</p:attrName>
                                        </p:attrNameLst>
                                      </p:cBhvr>
                                      <p:to>
                                        <p:strVal val="visible"/>
                                      </p:to>
                                    </p:set>
                                    <p:animEffect transition="in" filter="fade">
                                      <p:cBhvr>
                                        <p:cTn id="29" dur="500"/>
                                        <p:tgtEl>
                                          <p:spTgt spid="23555">
                                            <p:txEl>
                                              <p:pRg st="9" end="9"/>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3555">
                                            <p:txEl>
                                              <p:pRg st="10" end="10"/>
                                            </p:txEl>
                                          </p:spTgt>
                                        </p:tgtEl>
                                        <p:attrNameLst>
                                          <p:attrName>style.visibility</p:attrName>
                                        </p:attrNameLst>
                                      </p:cBhvr>
                                      <p:to>
                                        <p:strVal val="visible"/>
                                      </p:to>
                                    </p:set>
                                    <p:animEffect transition="in" filter="fade">
                                      <p:cBhvr>
                                        <p:cTn id="32" dur="500"/>
                                        <p:tgtEl>
                                          <p:spTgt spid="2355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rany">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7058</TotalTime>
  <Words>5183</Words>
  <Application>Microsoft Office PowerPoint</Application>
  <PresentationFormat>Předvádění na obrazovce (4:3)</PresentationFormat>
  <Paragraphs>680</Paragraphs>
  <Slides>83</Slides>
  <Notes>24</Notes>
  <HiddenSlides>1</HiddenSlides>
  <MMClips>0</MMClips>
  <ScaleCrop>false</ScaleCrop>
  <HeadingPairs>
    <vt:vector size="6" baseType="variant">
      <vt:variant>
        <vt:lpstr>Motiv</vt:lpstr>
      </vt:variant>
      <vt:variant>
        <vt:i4>2</vt:i4>
      </vt:variant>
      <vt:variant>
        <vt:lpstr>Vložené servery OLE</vt:lpstr>
      </vt:variant>
      <vt:variant>
        <vt:i4>2</vt:i4>
      </vt:variant>
      <vt:variant>
        <vt:lpstr>Nadpisy snímků</vt:lpstr>
      </vt:variant>
      <vt:variant>
        <vt:i4>83</vt:i4>
      </vt:variant>
    </vt:vector>
  </HeadingPairs>
  <TitlesOfParts>
    <vt:vector size="87" baseType="lpstr">
      <vt:lpstr>Hrany</vt:lpstr>
      <vt:lpstr>Default Design</vt:lpstr>
      <vt:lpstr>Equation</vt:lpstr>
      <vt:lpstr>Rovnice</vt:lpstr>
      <vt:lpstr>Počítačová grafika III –  Photon mapping</vt:lpstr>
      <vt:lpstr>Insufficient path sampling techniques</vt:lpstr>
      <vt:lpstr>Insufficient path sampling techniques</vt:lpstr>
      <vt:lpstr>Photon mapping (Density estimation)</vt:lpstr>
      <vt:lpstr>Fotonové mapy – SDS cesty</vt:lpstr>
      <vt:lpstr>Fotonové mapy</vt:lpstr>
      <vt:lpstr>Fáze výpočtu</vt:lpstr>
      <vt:lpstr>Fáze 1: Rozmístění fotonů</vt:lpstr>
      <vt:lpstr>Emise fotonů</vt:lpstr>
      <vt:lpstr>Emise fotonů</vt:lpstr>
      <vt:lpstr>Emise fotonů</vt:lpstr>
      <vt:lpstr>Sledování fotonů  (Photon tracing)</vt:lpstr>
      <vt:lpstr>Sledování fotonů  (Photon tracing)</vt:lpstr>
      <vt:lpstr>Sledování fotonů  (Photon tracing)</vt:lpstr>
      <vt:lpstr>Fotonová mapa</vt:lpstr>
      <vt:lpstr>Fotonová mapa</vt:lpstr>
      <vt:lpstr>Fotony reprezentují rovnovážnou radianci ve scéně</vt:lpstr>
      <vt:lpstr>Dvě fotonové mapy</vt:lpstr>
      <vt:lpstr>Dvě fotonové mapy</vt:lpstr>
      <vt:lpstr>Příprava fotonových map pro rendering</vt:lpstr>
      <vt:lpstr>Odhad radiance z fotonové mapy</vt:lpstr>
      <vt:lpstr>Odhad radiance z fotonové mapy</vt:lpstr>
      <vt:lpstr>Odhad radiance – problémy</vt:lpstr>
      <vt:lpstr>Rychlé hledání nejbližších fotonů</vt:lpstr>
      <vt:lpstr>k-D strom – Konstrukce </vt:lpstr>
      <vt:lpstr>k-D strom – Hledání nejbližších sousedů </vt:lpstr>
      <vt:lpstr>Fáze 2: Rendering</vt:lpstr>
      <vt:lpstr>Výpočet osvětlení pro primární paprsek (nebo po zrcadlovém odrazu)</vt:lpstr>
      <vt:lpstr>Výpočet osvětlení pro primární paprsek (nebo po zrcadlovém odrazu)</vt:lpstr>
      <vt:lpstr>Výpočet osvětlení pro primární paprsek (nebo po zrcadlovém odrazu)</vt:lpstr>
      <vt:lpstr>Final gathering (FG)</vt:lpstr>
      <vt:lpstr>Proč potřebujeme final gathering?</vt:lpstr>
      <vt:lpstr>Proč nepotřebujeme final gathering pro kaustiky?</vt:lpstr>
      <vt:lpstr>Možnosti urychlení final gatheringu</vt:lpstr>
      <vt:lpstr>Možnosti urychlení final gatheringu</vt:lpstr>
      <vt:lpstr>Výsledky</vt:lpstr>
      <vt:lpstr>V čem vynikají fotonové mapy?</vt:lpstr>
      <vt:lpstr>SDS cesty – dno bazénu</vt:lpstr>
      <vt:lpstr>Lze rozšířit na přenos světla v médiu</vt:lpstr>
      <vt:lpstr>… a na rozptyl světla pod povrchem</vt:lpstr>
      <vt:lpstr>Praktické nedostatky fotonových map</vt:lpstr>
      <vt:lpstr>Praktické nedostatky fotonových map</vt:lpstr>
      <vt:lpstr>Teoretické nedostatky fotonových map</vt:lpstr>
      <vt:lpstr>Progresivní fotonové mapy</vt:lpstr>
      <vt:lpstr>Progresivní fotonové mapy</vt:lpstr>
      <vt:lpstr>Progresivní fotonové mapy</vt:lpstr>
      <vt:lpstr>Progresivní fotonové mapy</vt:lpstr>
      <vt:lpstr>Progresivní fotonové mapy</vt:lpstr>
      <vt:lpstr>Progresivní fotonové mapy</vt:lpstr>
      <vt:lpstr>Naše práce:  Vertex Connection and Merging</vt:lpstr>
      <vt:lpstr>Robustní fotonové mapy</vt:lpstr>
      <vt:lpstr>Prezentace aplikace PowerPoint</vt:lpstr>
      <vt:lpstr>Prezentace aplikace PowerPoint</vt:lpstr>
      <vt:lpstr>Prezentace aplikace PowerPoint</vt:lpstr>
      <vt:lpstr>BPT vs PM</vt:lpstr>
      <vt:lpstr>Overview</vt:lpstr>
      <vt:lpstr>Bidirectional MC path sampling</vt:lpstr>
      <vt:lpstr>Bidirectional MC path sampling</vt:lpstr>
      <vt:lpstr>Bidirectional MC path sampling</vt:lpstr>
      <vt:lpstr>Bidirectional MC path sampling</vt:lpstr>
      <vt:lpstr>Sampling techniques</vt:lpstr>
      <vt:lpstr>Technique comparison – SDS Paths</vt:lpstr>
      <vt:lpstr>Technique comparison – Diffuse Illum.</vt:lpstr>
      <vt:lpstr>VCM – Algorithm overview</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Convergence rate</vt:lpstr>
      <vt:lpstr>Remaining challenges</vt:lpstr>
      <vt:lpstr>References</vt:lpstr>
      <vt:lpstr>Additional resources</vt:lpstr>
      <vt:lpstr>VCM in production</vt:lpstr>
      <vt:lpstr>VCM: Summary</vt:lpstr>
      <vt:lpstr>Literatura</vt:lpstr>
    </vt:vector>
  </TitlesOfParts>
  <Company>CTU Prague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Photon Mapping - Počítačová grafika III (NPGR010)</dc:title>
  <dc:creator>Jaroslav Křivánek</dc:creator>
  <cp:lastModifiedBy>jarda</cp:lastModifiedBy>
  <cp:revision>4444</cp:revision>
  <dcterms:created xsi:type="dcterms:W3CDTF">2006-11-17T09:10:54Z</dcterms:created>
  <dcterms:modified xsi:type="dcterms:W3CDTF">2014-12-18T16:48:50Z</dcterms:modified>
</cp:coreProperties>
</file>